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58" r:id="rId3"/>
    <p:sldId id="310" r:id="rId4"/>
    <p:sldId id="259" r:id="rId5"/>
    <p:sldId id="311" r:id="rId6"/>
    <p:sldId id="260" r:id="rId7"/>
    <p:sldId id="333" r:id="rId8"/>
    <p:sldId id="334" r:id="rId9"/>
    <p:sldId id="338" r:id="rId10"/>
    <p:sldId id="261" r:id="rId11"/>
    <p:sldId id="262" r:id="rId12"/>
    <p:sldId id="309" r:id="rId13"/>
    <p:sldId id="312" r:id="rId14"/>
    <p:sldId id="314" r:id="rId15"/>
    <p:sldId id="315" r:id="rId16"/>
    <p:sldId id="313" r:id="rId17"/>
    <p:sldId id="316" r:id="rId18"/>
    <p:sldId id="317" r:id="rId19"/>
    <p:sldId id="318" r:id="rId20"/>
    <p:sldId id="263" r:id="rId21"/>
    <p:sldId id="325" r:id="rId22"/>
    <p:sldId id="328" r:id="rId23"/>
    <p:sldId id="329" r:id="rId24"/>
    <p:sldId id="330" r:id="rId25"/>
    <p:sldId id="326" r:id="rId26"/>
    <p:sldId id="327" r:id="rId27"/>
    <p:sldId id="335" r:id="rId28"/>
    <p:sldId id="336" r:id="rId29"/>
    <p:sldId id="264" r:id="rId30"/>
    <p:sldId id="265" r:id="rId31"/>
    <p:sldId id="266" r:id="rId32"/>
    <p:sldId id="319" r:id="rId33"/>
    <p:sldId id="267" r:id="rId34"/>
    <p:sldId id="268" r:id="rId35"/>
    <p:sldId id="320" r:id="rId36"/>
    <p:sldId id="321" r:id="rId37"/>
    <p:sldId id="322" r:id="rId38"/>
    <p:sldId id="323" r:id="rId39"/>
    <p:sldId id="269" r:id="rId40"/>
    <p:sldId id="307" r:id="rId41"/>
    <p:sldId id="331" r:id="rId42"/>
    <p:sldId id="332" r:id="rId43"/>
    <p:sldId id="274" r:id="rId44"/>
    <p:sldId id="324" r:id="rId45"/>
    <p:sldId id="275" r:id="rId46"/>
    <p:sldId id="276" r:id="rId47"/>
    <p:sldId id="278" r:id="rId48"/>
    <p:sldId id="279" r:id="rId49"/>
    <p:sldId id="280" r:id="rId50"/>
    <p:sldId id="281" r:id="rId51"/>
    <p:sldId id="308" r:id="rId52"/>
    <p:sldId id="337"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9" y="-8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9" y="0"/>
            <a:ext cx="3037840" cy="464820"/>
          </a:xfrm>
          <a:prstGeom prst="rect">
            <a:avLst/>
          </a:prstGeom>
        </p:spPr>
        <p:txBody>
          <a:bodyPr vert="horz" lIns="92053" tIns="46026" rIns="92053" bIns="46026" rtlCol="0"/>
          <a:lstStyle>
            <a:lvl1pPr algn="r">
              <a:defRPr sz="1200"/>
            </a:lvl1pPr>
          </a:lstStyle>
          <a:p>
            <a:fld id="{5A91902A-AE0B-4D3C-B2F3-8705E41C14AE}" type="datetimeFigureOut">
              <a:rPr lang="en-US" smtClean="0"/>
              <a:pPr/>
              <a:t>4/21/2016</a:t>
            </a:fld>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2053" tIns="46026" rIns="92053" bIns="46026" rtlCol="0" anchor="b"/>
          <a:lstStyle>
            <a:lvl1pPr algn="r">
              <a:defRPr sz="1200"/>
            </a:lvl1pPr>
          </a:lstStyle>
          <a:p>
            <a:fld id="{E97234CE-47E9-4537-805F-EB9706F2ABB1}" type="slidenum">
              <a:rPr lang="en-US" smtClean="0"/>
              <a:pPr/>
              <a:t>‹#›</a:t>
            </a:fld>
            <a:endParaRPr lang="en-US" dirty="0"/>
          </a:p>
        </p:txBody>
      </p:sp>
      <p:sp>
        <p:nvSpPr>
          <p:cNvPr id="6" name="Footer Placeholder 5"/>
          <p:cNvSpPr>
            <a:spLocks noGrp="1"/>
          </p:cNvSpPr>
          <p:nvPr>
            <p:ph type="ftr" sz="quarter" idx="2"/>
          </p:nvPr>
        </p:nvSpPr>
        <p:spPr>
          <a:xfrm>
            <a:off x="0" y="8829676"/>
            <a:ext cx="3037840" cy="465138"/>
          </a:xfrm>
          <a:prstGeom prst="rect">
            <a:avLst/>
          </a:prstGeom>
        </p:spPr>
        <p:txBody>
          <a:bodyPr vert="horz" lIns="92053" tIns="46026" rIns="92053" bIns="46026" rtlCol="0" anchor="b"/>
          <a:lstStyle>
            <a:lvl1pPr algn="l">
              <a:defRPr sz="1200"/>
            </a:lvl1pPr>
          </a:lstStyle>
          <a:p>
            <a:endParaRPr lang="en-US" dirty="0"/>
          </a:p>
        </p:txBody>
      </p:sp>
      <p:sp>
        <p:nvSpPr>
          <p:cNvPr id="7" name="Header Placeholder 6"/>
          <p:cNvSpPr>
            <a:spLocks noGrp="1"/>
          </p:cNvSpPr>
          <p:nvPr>
            <p:ph type="hdr" sz="quarter"/>
          </p:nvPr>
        </p:nvSpPr>
        <p:spPr>
          <a:xfrm>
            <a:off x="0" y="0"/>
            <a:ext cx="3037840" cy="465138"/>
          </a:xfrm>
          <a:prstGeom prst="rect">
            <a:avLst/>
          </a:prstGeom>
        </p:spPr>
        <p:txBody>
          <a:bodyPr vert="horz" lIns="92053" tIns="46026" rIns="92053" bIns="46026" rtlCol="0"/>
          <a:lstStyle>
            <a:lvl1pPr algn="l">
              <a:defRPr sz="1200"/>
            </a:lvl1pPr>
          </a:lstStyle>
          <a:p>
            <a:r>
              <a:rPr lang="en-US" dirty="0" smtClean="0"/>
              <a:t>Chapter 8: PHP for Server-Side Preprocessing</a:t>
            </a:r>
            <a:endParaRPr lang="en-US" dirty="0"/>
          </a:p>
        </p:txBody>
      </p:sp>
    </p:spTree>
    <p:extLst>
      <p:ext uri="{BB962C8B-B14F-4D97-AF65-F5344CB8AC3E}">
        <p14:creationId xmlns:p14="http://schemas.microsoft.com/office/powerpoint/2010/main" val="33519667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053" tIns="46026" rIns="92053" bIns="46026" rtlCol="0"/>
          <a:lstStyle>
            <a:lvl1pPr algn="l">
              <a:defRPr sz="1200"/>
            </a:lvl1pPr>
          </a:lstStyle>
          <a:p>
            <a:r>
              <a:rPr lang="en-US" dirty="0" smtClean="0"/>
              <a:t>Chapter 8: PHP for Server-Side Preprocessing</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053" tIns="46026" rIns="92053" bIns="46026" rtlCol="0"/>
          <a:lstStyle>
            <a:lvl1pPr algn="r">
              <a:defRPr sz="1200"/>
            </a:lvl1pPr>
          </a:lstStyle>
          <a:p>
            <a:fld id="{C4A8A2E2-451F-4C0F-AF0B-348957E4FAFF}" type="datetimeFigureOut">
              <a:rPr lang="en-US" smtClean="0"/>
              <a:pPr/>
              <a:t>4/21/2016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053" tIns="46026" rIns="92053" bIns="4602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053" tIns="46026" rIns="92053" bIns="460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2053" tIns="46026" rIns="92053" bIns="460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2053" tIns="46026" rIns="92053" bIns="46026" rtlCol="0" anchor="b"/>
          <a:lstStyle>
            <a:lvl1pPr algn="r">
              <a:defRPr sz="1200"/>
            </a:lvl1pPr>
          </a:lstStyle>
          <a:p>
            <a:fld id="{2BDDAF0C-0D6F-4591-9A53-9A5DF7599FBA}" type="slidenum">
              <a:rPr lang="en-US" smtClean="0"/>
              <a:pPr/>
              <a:t>‹#›</a:t>
            </a:fld>
            <a:endParaRPr lang="en-US" dirty="0"/>
          </a:p>
        </p:txBody>
      </p:sp>
    </p:spTree>
    <p:extLst>
      <p:ext uri="{BB962C8B-B14F-4D97-AF65-F5344CB8AC3E}">
        <p14:creationId xmlns:p14="http://schemas.microsoft.com/office/powerpoint/2010/main" val="344890942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AF0C-0D6F-4591-9A53-9A5DF7599FBA}"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Chapter 8: </a:t>
            </a:r>
            <a:r>
              <a:rPr lang="en-US" smtClean="0"/>
              <a:t>PHP</a:t>
            </a:r>
            <a:r>
              <a:rPr lang="en-US" dirty="0" smtClean="0"/>
              <a:t> for Server-Side Preprocessing</a:t>
            </a:r>
            <a:endParaRPr lang="en-US" dirty="0"/>
          </a:p>
        </p:txBody>
      </p:sp>
    </p:spTree>
    <p:extLst>
      <p:ext uri="{BB962C8B-B14F-4D97-AF65-F5344CB8AC3E}">
        <p14:creationId xmlns:p14="http://schemas.microsoft.com/office/powerpoint/2010/main" val="84843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Chapter 8: PHP for Server-Side Preprocessing</a:t>
            </a:r>
            <a:endParaRPr lang="en-US" dirty="0"/>
          </a:p>
        </p:txBody>
      </p:sp>
      <p:sp>
        <p:nvSpPr>
          <p:cNvPr id="5" name="Slide Number Placeholder 4"/>
          <p:cNvSpPr>
            <a:spLocks noGrp="1"/>
          </p:cNvSpPr>
          <p:nvPr>
            <p:ph type="sldNum" sz="quarter" idx="11"/>
          </p:nvPr>
        </p:nvSpPr>
        <p:spPr/>
        <p:txBody>
          <a:bodyPr/>
          <a:lstStyle/>
          <a:p>
            <a:fld id="{2BDDAF0C-0D6F-4591-9A53-9A5DF7599FBA}" type="slidenum">
              <a:rPr lang="en-US" smtClean="0"/>
              <a:pPr/>
              <a:t>24</a:t>
            </a:fld>
            <a:endParaRPr lang="en-US" dirty="0"/>
          </a:p>
        </p:txBody>
      </p:sp>
    </p:spTree>
    <p:extLst>
      <p:ext uri="{BB962C8B-B14F-4D97-AF65-F5344CB8AC3E}">
        <p14:creationId xmlns:p14="http://schemas.microsoft.com/office/powerpoint/2010/main" val="323184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8B65B-974D-4A73-BABB-BEEC3D880D74}" type="datetime1">
              <a:rPr lang="en-US" smtClean="0"/>
              <a:t>4/21/2016</a:t>
            </a:fld>
            <a:endParaRPr lang="en-US" dirty="0"/>
          </a:p>
        </p:txBody>
      </p:sp>
      <p:sp>
        <p:nvSpPr>
          <p:cNvPr id="5" name="Footer Placeholder 4"/>
          <p:cNvSpPr>
            <a:spLocks noGrp="1"/>
          </p:cNvSpPr>
          <p:nvPr>
            <p:ph type="ftr" sz="quarter" idx="11"/>
          </p:nvPr>
        </p:nvSpPr>
        <p:spPr/>
        <p:txBody>
          <a:bodyPr/>
          <a:lstStyle/>
          <a:p>
            <a:r>
              <a:rPr lang="nb-NO" smtClean="0"/>
              <a:t>Chapter 8: PHP for Server-Side Preprocessing</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31074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97FC3-05CD-42C1-8B9B-E50325003F42}" type="datetime1">
              <a:rPr lang="en-US" smtClean="0"/>
              <a:t>4/21/2016</a:t>
            </a:fld>
            <a:endParaRPr lang="en-US" dirty="0"/>
          </a:p>
        </p:txBody>
      </p:sp>
      <p:sp>
        <p:nvSpPr>
          <p:cNvPr id="5" name="Footer Placeholder 4"/>
          <p:cNvSpPr>
            <a:spLocks noGrp="1"/>
          </p:cNvSpPr>
          <p:nvPr>
            <p:ph type="ftr" sz="quarter" idx="11"/>
          </p:nvPr>
        </p:nvSpPr>
        <p:spPr/>
        <p:txBody>
          <a:bodyPr/>
          <a:lstStyle/>
          <a:p>
            <a:r>
              <a:rPr lang="nb-NO" smtClean="0"/>
              <a:t>Chapter 8: PHP for Server-Side Preprocessing</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63638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01A34-8274-4136-A009-3DBC2383245A}" type="datetime1">
              <a:rPr lang="en-US" smtClean="0"/>
              <a:t>4/21/2016</a:t>
            </a:fld>
            <a:endParaRPr lang="en-US" dirty="0"/>
          </a:p>
        </p:txBody>
      </p:sp>
      <p:sp>
        <p:nvSpPr>
          <p:cNvPr id="5" name="Footer Placeholder 4"/>
          <p:cNvSpPr>
            <a:spLocks noGrp="1"/>
          </p:cNvSpPr>
          <p:nvPr>
            <p:ph type="ftr" sz="quarter" idx="11"/>
          </p:nvPr>
        </p:nvSpPr>
        <p:spPr/>
        <p:txBody>
          <a:bodyPr/>
          <a:lstStyle/>
          <a:p>
            <a:r>
              <a:rPr lang="nb-NO" smtClean="0"/>
              <a:t>Chapter 8: PHP for Server-Side Preprocessing</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05062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64D15-41CF-4A71-919E-0AB567455E71}" type="datetime1">
              <a:rPr lang="en-US" smtClean="0"/>
              <a:t>4/21/2016</a:t>
            </a:fld>
            <a:endParaRPr lang="en-US" dirty="0"/>
          </a:p>
        </p:txBody>
      </p:sp>
      <p:sp>
        <p:nvSpPr>
          <p:cNvPr id="5" name="Footer Placeholder 4"/>
          <p:cNvSpPr>
            <a:spLocks noGrp="1"/>
          </p:cNvSpPr>
          <p:nvPr>
            <p:ph type="ftr" sz="quarter" idx="11"/>
          </p:nvPr>
        </p:nvSpPr>
        <p:spPr/>
        <p:txBody>
          <a:bodyPr/>
          <a:lstStyle/>
          <a:p>
            <a:r>
              <a:rPr lang="nb-NO" smtClean="0"/>
              <a:t>Chapter 8: PHP for Server-Side Preprocessing</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343602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C4688-9D97-46A1-A2C3-3E4C0EAC1624}" type="datetime1">
              <a:rPr lang="en-US" smtClean="0"/>
              <a:t>4/21/2016</a:t>
            </a:fld>
            <a:endParaRPr lang="en-US" dirty="0"/>
          </a:p>
        </p:txBody>
      </p:sp>
      <p:sp>
        <p:nvSpPr>
          <p:cNvPr id="5" name="Footer Placeholder 4"/>
          <p:cNvSpPr>
            <a:spLocks noGrp="1"/>
          </p:cNvSpPr>
          <p:nvPr>
            <p:ph type="ftr" sz="quarter" idx="11"/>
          </p:nvPr>
        </p:nvSpPr>
        <p:spPr/>
        <p:txBody>
          <a:bodyPr/>
          <a:lstStyle/>
          <a:p>
            <a:r>
              <a:rPr lang="nb-NO" smtClean="0"/>
              <a:t>Chapter 8: PHP for Server-Side Preprocessing</a:t>
            </a:r>
            <a:endParaRPr lang="en-US" dirty="0"/>
          </a:p>
        </p:txBody>
      </p:sp>
      <p:sp>
        <p:nvSpPr>
          <p:cNvPr id="6" name="Slide Number Placeholder 5"/>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09589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49147-97B7-48C7-8367-D551FE188994}" type="datetime1">
              <a:rPr lang="en-US" smtClean="0"/>
              <a:t>4/21/2016</a:t>
            </a:fld>
            <a:endParaRPr lang="en-US" dirty="0"/>
          </a:p>
        </p:txBody>
      </p:sp>
      <p:sp>
        <p:nvSpPr>
          <p:cNvPr id="6" name="Footer Placeholder 5"/>
          <p:cNvSpPr>
            <a:spLocks noGrp="1"/>
          </p:cNvSpPr>
          <p:nvPr>
            <p:ph type="ftr" sz="quarter" idx="11"/>
          </p:nvPr>
        </p:nvSpPr>
        <p:spPr/>
        <p:txBody>
          <a:bodyPr/>
          <a:lstStyle/>
          <a:p>
            <a:r>
              <a:rPr lang="nb-NO" smtClean="0"/>
              <a:t>Chapter 8: PHP for Server-Side Preprocessing</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264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DAD5CC-BE2E-467F-9A7F-1BD7908833E2}" type="datetime1">
              <a:rPr lang="en-US" smtClean="0"/>
              <a:t>4/21/2016</a:t>
            </a:fld>
            <a:endParaRPr lang="en-US" dirty="0"/>
          </a:p>
        </p:txBody>
      </p:sp>
      <p:sp>
        <p:nvSpPr>
          <p:cNvPr id="8" name="Footer Placeholder 7"/>
          <p:cNvSpPr>
            <a:spLocks noGrp="1"/>
          </p:cNvSpPr>
          <p:nvPr>
            <p:ph type="ftr" sz="quarter" idx="11"/>
          </p:nvPr>
        </p:nvSpPr>
        <p:spPr/>
        <p:txBody>
          <a:bodyPr/>
          <a:lstStyle/>
          <a:p>
            <a:r>
              <a:rPr lang="nb-NO" smtClean="0"/>
              <a:t>Chapter 8: PHP for Server-Side Preprocessing</a:t>
            </a:r>
            <a:endParaRPr lang="en-US" dirty="0"/>
          </a:p>
        </p:txBody>
      </p:sp>
      <p:sp>
        <p:nvSpPr>
          <p:cNvPr id="9" name="Slide Number Placeholder 8"/>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30424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B0F91-D4BD-472E-8892-F6A2570CAD6F}" type="datetime1">
              <a:rPr lang="en-US" smtClean="0"/>
              <a:t>4/21/2016</a:t>
            </a:fld>
            <a:endParaRPr lang="en-US" dirty="0"/>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
        <p:nvSpPr>
          <p:cNvPr id="5" name="Slide Number Placeholder 4"/>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94581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9A746-9981-4F79-B29D-238A5AB8667B}" type="datetime1">
              <a:rPr lang="en-US" smtClean="0"/>
              <a:t>4/21/2016</a:t>
            </a:fld>
            <a:endParaRPr lang="en-US" dirty="0"/>
          </a:p>
        </p:txBody>
      </p:sp>
      <p:sp>
        <p:nvSpPr>
          <p:cNvPr id="3" name="Footer Placeholder 2"/>
          <p:cNvSpPr>
            <a:spLocks noGrp="1"/>
          </p:cNvSpPr>
          <p:nvPr>
            <p:ph type="ftr" sz="quarter" idx="11"/>
          </p:nvPr>
        </p:nvSpPr>
        <p:spPr/>
        <p:txBody>
          <a:bodyPr/>
          <a:lstStyle/>
          <a:p>
            <a:r>
              <a:rPr lang="nb-NO" smtClean="0"/>
              <a:t>Chapter 8: PHP for Server-Side Preprocessing</a:t>
            </a:r>
            <a:endParaRPr lang="en-US" dirty="0"/>
          </a:p>
        </p:txBody>
      </p:sp>
      <p:sp>
        <p:nvSpPr>
          <p:cNvPr id="4" name="Slide Number Placeholder 3"/>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3920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D66A-3ED3-4B22-9E91-F47ABCDA13E9}" type="datetime1">
              <a:rPr lang="en-US" smtClean="0"/>
              <a:t>4/21/2016</a:t>
            </a:fld>
            <a:endParaRPr lang="en-US" dirty="0"/>
          </a:p>
        </p:txBody>
      </p:sp>
      <p:sp>
        <p:nvSpPr>
          <p:cNvPr id="6" name="Footer Placeholder 5"/>
          <p:cNvSpPr>
            <a:spLocks noGrp="1"/>
          </p:cNvSpPr>
          <p:nvPr>
            <p:ph type="ftr" sz="quarter" idx="11"/>
          </p:nvPr>
        </p:nvSpPr>
        <p:spPr/>
        <p:txBody>
          <a:bodyPr/>
          <a:lstStyle/>
          <a:p>
            <a:r>
              <a:rPr lang="nb-NO" smtClean="0"/>
              <a:t>Chapter 8: PHP for Server-Side Preprocessing</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42465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18A43-ADB9-4D29-ADEC-F2C52E2C788C}" type="datetime1">
              <a:rPr lang="en-US" smtClean="0"/>
              <a:t>4/21/2016</a:t>
            </a:fld>
            <a:endParaRPr lang="en-US" dirty="0"/>
          </a:p>
        </p:txBody>
      </p:sp>
      <p:sp>
        <p:nvSpPr>
          <p:cNvPr id="6" name="Footer Placeholder 5"/>
          <p:cNvSpPr>
            <a:spLocks noGrp="1"/>
          </p:cNvSpPr>
          <p:nvPr>
            <p:ph type="ftr" sz="quarter" idx="11"/>
          </p:nvPr>
        </p:nvSpPr>
        <p:spPr/>
        <p:txBody>
          <a:bodyPr/>
          <a:lstStyle/>
          <a:p>
            <a:r>
              <a:rPr lang="nb-NO" smtClean="0"/>
              <a:t>Chapter 8: PHP for Server-Side Preprocessing</a:t>
            </a:r>
            <a:endParaRPr lang="en-US" dirty="0"/>
          </a:p>
        </p:txBody>
      </p:sp>
      <p:sp>
        <p:nvSpPr>
          <p:cNvPr id="7" name="Slide Number Placeholder 6"/>
          <p:cNvSpPr>
            <a:spLocks noGrp="1"/>
          </p:cNvSpPr>
          <p:nvPr>
            <p:ph type="sldNum" sz="quarter" idx="12"/>
          </p:nvPr>
        </p:nvSpPr>
        <p:spPr/>
        <p:txBody>
          <a:body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87739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1C866-DA46-4BC4-BD11-086616853485}" type="datetime1">
              <a:rPr lang="en-US" smtClean="0"/>
              <a:t>4/21/2016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Chapter 8: PHP for Server-Side Preprocessing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6D5C0-7E4C-40D4-91EC-1A0612F542C7}" type="slidenum">
              <a:rPr lang="en-US" smtClean="0"/>
              <a:pPr/>
              <a:t>‹#›</a:t>
            </a:fld>
            <a:endParaRPr lang="en-US" dirty="0"/>
          </a:p>
        </p:txBody>
      </p:sp>
    </p:spTree>
    <p:extLst>
      <p:ext uri="{BB962C8B-B14F-4D97-AF65-F5344CB8AC3E}">
        <p14:creationId xmlns:p14="http://schemas.microsoft.com/office/powerpoint/2010/main" val="1157562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PHP</a:t>
            </a:r>
            <a:r>
              <a:rPr lang="en-US" dirty="0" smtClean="0"/>
              <a:t> for Server-Side</a:t>
            </a:r>
            <a:br>
              <a:rPr lang="en-US" dirty="0" smtClean="0"/>
            </a:br>
            <a:r>
              <a:rPr lang="en-US" dirty="0" smtClean="0"/>
              <a:t>Preprocessing</a:t>
            </a:r>
            <a:endParaRPr lang="en-US" dirty="0"/>
          </a:p>
        </p:txBody>
      </p:sp>
      <p:sp>
        <p:nvSpPr>
          <p:cNvPr id="3" name="Subtitle 2"/>
          <p:cNvSpPr>
            <a:spLocks noGrp="1"/>
          </p:cNvSpPr>
          <p:nvPr>
            <p:ph type="subTitle" idx="1"/>
          </p:nvPr>
        </p:nvSpPr>
        <p:spPr/>
        <p:txBody>
          <a:bodyPr/>
          <a:lstStyle/>
          <a:p>
            <a:r>
              <a:rPr lang="en-US" smtClean="0"/>
              <a:t>Chapter 8</a:t>
            </a:r>
            <a:endParaRPr lang="en-US" dirty="0" smtClean="0"/>
          </a:p>
        </p:txBody>
      </p:sp>
    </p:spTree>
    <p:extLst>
      <p:ext uri="{BB962C8B-B14F-4D97-AF65-F5344CB8AC3E}">
        <p14:creationId xmlns:p14="http://schemas.microsoft.com/office/powerpoint/2010/main" val="298067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PHP</a:t>
            </a:r>
            <a:r>
              <a:rPr lang="en-US" dirty="0" smtClean="0"/>
              <a:t>: A Simple Example</a:t>
            </a:r>
            <a:r>
              <a:rPr lang="en-US" smtClean="0"/>
              <a:t/>
            </a:r>
            <a:br>
              <a:rPr lang="en-US" smtClean="0"/>
            </a:br>
            <a:r>
              <a:rPr lang="en-US" smtClean="0">
                <a:latin typeface="Courier New" pitchFamily="49" charset="0"/>
                <a:cs typeface="Courier New" pitchFamily="49" charset="0"/>
              </a:rPr>
              <a:t>welcome.php</a:t>
            </a:r>
            <a:endParaRPr lang="en-US" dirty="0"/>
          </a:p>
        </p:txBody>
      </p:sp>
      <p:sp>
        <p:nvSpPr>
          <p:cNvPr id="3" name="Content Placeholder 2"/>
          <p:cNvSpPr>
            <a:spLocks noGrp="1"/>
          </p:cNvSpPr>
          <p:nvPr>
            <p:ph idx="1"/>
          </p:nvPr>
        </p:nvSpPr>
        <p:spPr>
          <a:xfrm>
            <a:off x="609600" y="1600200"/>
            <a:ext cx="7924800" cy="4525963"/>
          </a:xfrm>
        </p:spPr>
        <p:txBody>
          <a:bodyPr>
            <a:normAutofit fontScale="70000" lnSpcReduction="20000"/>
          </a:bodyPr>
          <a:lstStyle/>
          <a:p>
            <a:pPr>
              <a:buNone/>
            </a:pPr>
            <a:r>
              <a:rPr lang="en-US" sz="2200">
                <a:latin typeface="Courier New" pitchFamily="49" charset="0"/>
                <a:cs typeface="Courier New" pitchFamily="49" charset="0"/>
              </a:rPr>
              <a:t>&lt;!DOCTYPE html&gt;</a:t>
            </a:r>
          </a:p>
          <a:p>
            <a:pPr>
              <a:buNone/>
            </a:pPr>
            <a:r>
              <a:rPr lang="en-US" sz="2200">
                <a:latin typeface="Courier New" pitchFamily="49" charset="0"/>
                <a:cs typeface="Courier New" pitchFamily="49" charset="0"/>
              </a:rPr>
              <a:t>&lt;!-- welcome.php --&gt;</a:t>
            </a:r>
          </a:p>
          <a:p>
            <a:pPr>
              <a:buNone/>
            </a:pPr>
            <a:r>
              <a:rPr lang="en-US" sz="2200">
                <a:latin typeface="Courier New" pitchFamily="49" charset="0"/>
                <a:cs typeface="Courier New" pitchFamily="49" charset="0"/>
              </a:rPr>
              <a:t>&lt;html lang="en"&gt;</a:t>
            </a:r>
          </a:p>
          <a:p>
            <a:pPr>
              <a:buNone/>
            </a:pPr>
            <a:r>
              <a:rPr lang="en-US" sz="2200">
                <a:latin typeface="Courier New" pitchFamily="49" charset="0"/>
                <a:cs typeface="Courier New" pitchFamily="49" charset="0"/>
              </a:rPr>
              <a:t>  &lt;head&gt;</a:t>
            </a:r>
          </a:p>
          <a:p>
            <a:pPr>
              <a:buNone/>
            </a:pPr>
            <a:r>
              <a:rPr lang="en-US" sz="2200">
                <a:latin typeface="Courier New" pitchFamily="49" charset="0"/>
                <a:cs typeface="Courier New" pitchFamily="49" charset="0"/>
              </a:rPr>
              <a:t>    &lt;meta charset="utf-8"&gt;</a:t>
            </a:r>
          </a:p>
          <a:p>
            <a:pPr>
              <a:buNone/>
            </a:pPr>
            <a:r>
              <a:rPr lang="en-US" sz="2200">
                <a:latin typeface="Courier New" pitchFamily="49" charset="0"/>
                <a:cs typeface="Courier New" pitchFamily="49" charset="0"/>
              </a:rPr>
              <a:t>    &lt;title&gt;Welcome Message with Date and Time&lt;/title&gt;</a:t>
            </a:r>
          </a:p>
          <a:p>
            <a:pPr>
              <a:buNone/>
            </a:pPr>
            <a:r>
              <a:rPr lang="en-US" sz="2200">
                <a:latin typeface="Courier New" pitchFamily="49" charset="0"/>
                <a:cs typeface="Courier New" pitchFamily="49" charset="0"/>
              </a:rPr>
              <a:t>  &lt;/head&gt;</a:t>
            </a:r>
          </a:p>
          <a:p>
            <a:pPr>
              <a:buNone/>
            </a:pPr>
            <a:r>
              <a:rPr lang="en-US" sz="2200">
                <a:latin typeface="Courier New" pitchFamily="49" charset="0"/>
                <a:cs typeface="Courier New" pitchFamily="49" charset="0"/>
              </a:rPr>
              <a:t>  &lt;body&gt;</a:t>
            </a:r>
          </a:p>
          <a:p>
            <a:pPr>
              <a:buNone/>
            </a:pPr>
            <a:r>
              <a:rPr lang="en-US" sz="2200">
                <a:latin typeface="Courier New" pitchFamily="49" charset="0"/>
                <a:cs typeface="Courier New" pitchFamily="49" charset="0"/>
              </a:rPr>
              <a:t>    &lt;h2&gt;Welcome!&lt;/h2&gt;</a:t>
            </a:r>
          </a:p>
          <a:p>
            <a:pPr>
              <a:buNone/>
            </a:pPr>
            <a:r>
              <a:rPr lang="en-US" sz="2200">
                <a:latin typeface="Courier New" pitchFamily="49" charset="0"/>
                <a:cs typeface="Courier New" pitchFamily="49" charset="0"/>
              </a:rPr>
              <a:t>    </a:t>
            </a:r>
            <a:r>
              <a:rPr lang="en-US" sz="2200">
                <a:solidFill>
                  <a:srgbClr val="FF0000"/>
                </a:solidFill>
                <a:latin typeface="Courier New" pitchFamily="49" charset="0"/>
                <a:cs typeface="Courier New" pitchFamily="49" charset="0"/>
              </a:rPr>
              <a:t>&lt;?php</a:t>
            </a:r>
          </a:p>
          <a:p>
            <a:pPr>
              <a:buNone/>
            </a:pPr>
            <a:r>
              <a:rPr lang="en-US" sz="2200">
                <a:solidFill>
                  <a:srgbClr val="FF0000"/>
                </a:solidFill>
                <a:latin typeface="Courier New" pitchFamily="49" charset="0"/>
                <a:cs typeface="Courier New" pitchFamily="49" charset="0"/>
              </a:rPr>
              <a:t>    echo "&lt;h3&gt;It's ".date("l, F jS").".&lt;br&gt;\r\n";</a:t>
            </a:r>
          </a:p>
          <a:p>
            <a:pPr>
              <a:buNone/>
            </a:pPr>
            <a:r>
              <a:rPr lang="en-US" sz="2200">
                <a:solidFill>
                  <a:srgbClr val="FF0000"/>
                </a:solidFill>
                <a:latin typeface="Courier New" pitchFamily="49" charset="0"/>
                <a:cs typeface="Courier New" pitchFamily="49" charset="0"/>
              </a:rPr>
              <a:t>    echo "The time is ".date("g:ia").".&lt;/h3&gt;\r\n";</a:t>
            </a:r>
          </a:p>
          <a:p>
            <a:pPr>
              <a:buNone/>
            </a:pPr>
            <a:r>
              <a:rPr lang="en-US" sz="2200">
                <a:solidFill>
                  <a:srgbClr val="FF0000"/>
                </a:solidFill>
                <a:latin typeface="Courier New" pitchFamily="49" charset="0"/>
                <a:cs typeface="Courier New" pitchFamily="49" charset="0"/>
              </a:rPr>
              <a:t>    echo "&lt;h3&gt;Or at least that's our time, though ".</a:t>
            </a:r>
          </a:p>
          <a:p>
            <a:pPr>
              <a:buNone/>
            </a:pPr>
            <a:r>
              <a:rPr lang="en-US" sz="2200">
                <a:solidFill>
                  <a:srgbClr val="FF0000"/>
                </a:solidFill>
                <a:latin typeface="Courier New" pitchFamily="49" charset="0"/>
                <a:cs typeface="Courier New" pitchFamily="49" charset="0"/>
              </a:rPr>
              <a:t>         "it may not be yours.&lt;/h3&gt;\r\n";</a:t>
            </a:r>
          </a:p>
          <a:p>
            <a:pPr>
              <a:buNone/>
            </a:pPr>
            <a:r>
              <a:rPr lang="en-US" sz="2200">
                <a:solidFill>
                  <a:srgbClr val="FF0000"/>
                </a:solidFill>
                <a:latin typeface="Courier New" pitchFamily="49" charset="0"/>
                <a:cs typeface="Courier New" pitchFamily="49" charset="0"/>
              </a:rPr>
              <a:t>    ?&gt;</a:t>
            </a:r>
          </a:p>
          <a:p>
            <a:pPr>
              <a:buNone/>
            </a:pPr>
            <a:r>
              <a:rPr lang="en-US" sz="2200">
                <a:latin typeface="Courier New" pitchFamily="49" charset="0"/>
                <a:cs typeface="Courier New" pitchFamily="49" charset="0"/>
              </a:rPr>
              <a:t>    &lt;h6&gt;Pedagogical Note:&lt;br&gt;This page is static,</a:t>
            </a:r>
          </a:p>
          <a:p>
            <a:pPr>
              <a:buNone/>
            </a:pPr>
            <a:r>
              <a:rPr lang="en-US" sz="2200">
                <a:latin typeface="Courier New" pitchFamily="49" charset="0"/>
                <a:cs typeface="Courier New" pitchFamily="49" charset="0"/>
              </a:rPr>
              <a:t>    and therefore will not change once displayed.&lt;/h6&gt;</a:t>
            </a:r>
          </a:p>
          <a:p>
            <a:pPr>
              <a:buNone/>
            </a:pPr>
            <a:r>
              <a:rPr lang="en-US" sz="2200">
                <a:latin typeface="Courier New" pitchFamily="49" charset="0"/>
                <a:cs typeface="Courier New" pitchFamily="49" charset="0"/>
              </a:rPr>
              <a:t>  &lt;/body&gt;</a:t>
            </a:r>
          </a:p>
          <a:p>
            <a:pPr>
              <a:buNone/>
            </a:pPr>
            <a:r>
              <a:rPr lang="en-US" sz="2200">
                <a:latin typeface="Courier New" pitchFamily="49" charset="0"/>
                <a:cs typeface="Courier New" pitchFamily="49" charset="0"/>
              </a:rPr>
              <a:t>&lt;/html&gt;</a:t>
            </a:r>
            <a:endParaRPr lang="en-US" dirty="0" smtClean="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 Browser </a:t>
            </a:r>
            <a:r>
              <a:rPr lang="en-US" dirty="0"/>
              <a:t>D</a:t>
            </a:r>
            <a:r>
              <a:rPr lang="en-US" smtClean="0"/>
              <a:t>isplay </a:t>
            </a:r>
            <a:r>
              <a:rPr lang="en-US" dirty="0" smtClean="0"/>
              <a:t>of </a:t>
            </a:r>
            <a:r>
              <a:rPr lang="en-US" dirty="0" smtClean="0">
                <a:latin typeface="Courier New" pitchFamily="49" charset="0"/>
                <a:cs typeface="Courier New" pitchFamily="49" charset="0"/>
              </a:rPr>
              <a:t>welcome.php</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1905000"/>
            <a:ext cx="6745835" cy="3352800"/>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Diving Right In:</a:t>
            </a:r>
            <a:br>
              <a:rPr lang="en-US" smtClean="0"/>
            </a:br>
            <a:r>
              <a:rPr lang="en-US" smtClean="0"/>
              <a:t>What do we see in </a:t>
            </a:r>
            <a:r>
              <a:rPr lang="en-US" smtClean="0">
                <a:latin typeface="Courier New" pitchFamily="49" charset="0"/>
                <a:cs typeface="Courier New" pitchFamily="49" charset="0"/>
              </a:rPr>
              <a:t>welcome.php</a:t>
            </a:r>
            <a:r>
              <a:rPr lang="en-US" smtClean="0">
                <a:latin typeface="+mn-lt"/>
                <a:cs typeface="Courier New" pitchFamily="49" charset="0"/>
              </a:rPr>
              <a:t>?</a:t>
            </a:r>
            <a:endParaRPr lang="en-US">
              <a:latin typeface="+mn-lt"/>
            </a:endParaRPr>
          </a:p>
        </p:txBody>
      </p:sp>
      <p:sp>
        <p:nvSpPr>
          <p:cNvPr id="3" name="Content Placeholder 2"/>
          <p:cNvSpPr>
            <a:spLocks noGrp="1"/>
          </p:cNvSpPr>
          <p:nvPr>
            <p:ph idx="1"/>
          </p:nvPr>
        </p:nvSpPr>
        <p:spPr/>
        <p:txBody>
          <a:bodyPr>
            <a:normAutofit fontScale="70000" lnSpcReduction="20000"/>
          </a:bodyPr>
          <a:lstStyle/>
          <a:p>
            <a:r>
              <a:rPr lang="en-US" smtClean="0"/>
              <a:t>A PHP script between the PHP “delimiters”: </a:t>
            </a:r>
            <a:r>
              <a:rPr lang="en-US" smtClean="0">
                <a:latin typeface="Courier New" pitchFamily="49" charset="0"/>
                <a:cs typeface="Courier New" pitchFamily="49" charset="0"/>
              </a:rPr>
              <a:t>&lt;?php … ?&gt;</a:t>
            </a:r>
          </a:p>
          <a:p>
            <a:r>
              <a:rPr lang="en-US" smtClean="0"/>
              <a:t>Two PHP </a:t>
            </a:r>
            <a:r>
              <a:rPr lang="en-US" smtClean="0">
                <a:latin typeface="Courier New" pitchFamily="49" charset="0"/>
                <a:cs typeface="Courier New" pitchFamily="49" charset="0"/>
              </a:rPr>
              <a:t>echo</a:t>
            </a:r>
            <a:r>
              <a:rPr lang="en-US" smtClean="0"/>
              <a:t> statements that send strings containing markup to the web page (note that statements end with a semicolon).</a:t>
            </a:r>
          </a:p>
          <a:p>
            <a:r>
              <a:rPr lang="en-US" smtClean="0"/>
              <a:t>The use of the PHP built-in function </a:t>
            </a:r>
            <a:r>
              <a:rPr lang="en-US" smtClean="0">
                <a:latin typeface="Courier New" pitchFamily="49" charset="0"/>
                <a:cs typeface="Courier New" pitchFamily="49" charset="0"/>
              </a:rPr>
              <a:t>date()</a:t>
            </a:r>
            <a:r>
              <a:rPr lang="en-US" smtClean="0"/>
              <a:t> to return a date value for inclusion in the web page.</a:t>
            </a:r>
          </a:p>
          <a:p>
            <a:pPr lvl="1"/>
            <a:r>
              <a:rPr lang="en-US">
                <a:latin typeface="Courier New" pitchFamily="49" charset="0"/>
                <a:cs typeface="Courier New" pitchFamily="49" charset="0"/>
              </a:rPr>
              <a:t>date("l, F jS</a:t>
            </a:r>
            <a:r>
              <a:rPr lang="en-US" smtClean="0">
                <a:latin typeface="Courier New" pitchFamily="49" charset="0"/>
                <a:cs typeface="Courier New" pitchFamily="49" charset="0"/>
              </a:rPr>
              <a:t>")</a:t>
            </a:r>
            <a:r>
              <a:rPr lang="en-US" smtClean="0">
                <a:cs typeface="Courier New" pitchFamily="49" charset="0"/>
              </a:rPr>
              <a:t> returns the current date as a string, with the day in long (</a:t>
            </a:r>
            <a:r>
              <a:rPr lang="en-US" smtClean="0">
                <a:latin typeface="Courier New" pitchFamily="49" charset="0"/>
                <a:cs typeface="Courier New" pitchFamily="49" charset="0"/>
              </a:rPr>
              <a:t>l</a:t>
            </a:r>
            <a:r>
              <a:rPr lang="en-US" smtClean="0">
                <a:cs typeface="Courier New" pitchFamily="49" charset="0"/>
              </a:rPr>
              <a:t>) form, the full (</a:t>
            </a:r>
            <a:r>
              <a:rPr lang="en-US" smtClean="0">
                <a:latin typeface="Courier New" pitchFamily="49" charset="0"/>
                <a:cs typeface="Courier New" pitchFamily="49" charset="0"/>
              </a:rPr>
              <a:t>F</a:t>
            </a:r>
            <a:r>
              <a:rPr lang="en-US" smtClean="0">
                <a:cs typeface="Courier New" pitchFamily="49" charset="0"/>
              </a:rPr>
              <a:t>) name of the month, the date of the month in the Julian calendar (</a:t>
            </a:r>
            <a:r>
              <a:rPr lang="en-US" smtClean="0">
                <a:latin typeface="Courier New" pitchFamily="49" charset="0"/>
                <a:cs typeface="Courier New" pitchFamily="49" charset="0"/>
              </a:rPr>
              <a:t>j</a:t>
            </a:r>
            <a:r>
              <a:rPr lang="en-US" smtClean="0">
                <a:cs typeface="Courier New" pitchFamily="49" charset="0"/>
              </a:rPr>
              <a:t>), with the appropriate suffix (</a:t>
            </a:r>
            <a:r>
              <a:rPr lang="en-US" smtClean="0">
                <a:latin typeface="Courier New" pitchFamily="49" charset="0"/>
                <a:cs typeface="Courier New" pitchFamily="49" charset="0"/>
              </a:rPr>
              <a:t>S</a:t>
            </a:r>
            <a:r>
              <a:rPr lang="en-US" smtClean="0">
                <a:cs typeface="Courier New" pitchFamily="49" charset="0"/>
              </a:rPr>
              <a:t>) appended (the comma and two spaces are just literal characters)</a:t>
            </a:r>
            <a:endParaRPr lang="en-US" smtClean="0">
              <a:latin typeface="Courier New" pitchFamily="49" charset="0"/>
              <a:cs typeface="Courier New" pitchFamily="49" charset="0"/>
            </a:endParaRPr>
          </a:p>
          <a:p>
            <a:pPr lvl="1"/>
            <a:r>
              <a:rPr lang="en-US">
                <a:latin typeface="Courier New" pitchFamily="49" charset="0"/>
                <a:cs typeface="Courier New" pitchFamily="49" charset="0"/>
              </a:rPr>
              <a:t>date("g:ia</a:t>
            </a:r>
            <a:r>
              <a:rPr lang="en-US" smtClean="0">
                <a:latin typeface="Courier New" pitchFamily="49" charset="0"/>
                <a:cs typeface="Courier New" pitchFamily="49" charset="0"/>
              </a:rPr>
              <a:t>")</a:t>
            </a:r>
            <a:r>
              <a:rPr lang="en-US" smtClean="0">
                <a:cs typeface="Courier New" pitchFamily="49" charset="0"/>
              </a:rPr>
              <a:t> actually returns a time, rather than a date, again as a string, with </a:t>
            </a:r>
            <a:r>
              <a:rPr lang="en-US" smtClean="0">
                <a:latin typeface="Courier New" pitchFamily="49" charset="0"/>
                <a:cs typeface="Courier New" pitchFamily="49" charset="0"/>
              </a:rPr>
              <a:t>g</a:t>
            </a:r>
            <a:r>
              <a:rPr lang="en-US" smtClean="0">
                <a:cs typeface="Courier New" pitchFamily="49" charset="0"/>
              </a:rPr>
              <a:t> giving the hour in 12-hour format with no leading zeros, </a:t>
            </a:r>
            <a:r>
              <a:rPr lang="en-US" smtClean="0">
                <a:latin typeface="Courier New" pitchFamily="49" charset="0"/>
                <a:cs typeface="Courier New" pitchFamily="49" charset="0"/>
              </a:rPr>
              <a:t>i</a:t>
            </a:r>
            <a:r>
              <a:rPr lang="en-US" smtClean="0">
                <a:cs typeface="Courier New" pitchFamily="49" charset="0"/>
              </a:rPr>
              <a:t> giving the minutes with leading zeros, and a causing </a:t>
            </a:r>
            <a:r>
              <a:rPr lang="en-US" smtClean="0">
                <a:latin typeface="Courier New" pitchFamily="49" charset="0"/>
                <a:cs typeface="Courier New" pitchFamily="49" charset="0"/>
              </a:rPr>
              <a:t>am</a:t>
            </a:r>
            <a:r>
              <a:rPr lang="en-US" smtClean="0">
                <a:cs typeface="Courier New" pitchFamily="49" charset="0"/>
              </a:rPr>
              <a:t> or </a:t>
            </a:r>
            <a:r>
              <a:rPr lang="en-US" smtClean="0">
                <a:latin typeface="Courier New" pitchFamily="49" charset="0"/>
                <a:cs typeface="Courier New" pitchFamily="49" charset="0"/>
              </a:rPr>
              <a:t>pm</a:t>
            </a:r>
            <a:r>
              <a:rPr lang="en-US" smtClean="0">
                <a:cs typeface="Courier New" pitchFamily="49" charset="0"/>
              </a:rPr>
              <a:t> to be appended, as appropriate (the colon is a literal character)</a:t>
            </a:r>
            <a:endParaRPr lang="en-US" smtClean="0"/>
          </a:p>
          <a:p>
            <a:r>
              <a:rPr lang="en-US" smtClean="0"/>
              <a:t>The (somewhat unorthodox) use of the period (.) as the string concatenation operator in PHP. Can you spot which periods are used like this, and which are just periods at the ends of sentences?</a:t>
            </a:r>
            <a:endParaRPr lang="en-US"/>
          </a:p>
        </p:txBody>
      </p:sp>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3954835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 Browser Display of </a:t>
            </a:r>
            <a:r>
              <a:rPr lang="en-US" smtClean="0">
                <a:latin typeface="Courier New" pitchFamily="49" charset="0"/>
                <a:cs typeface="Courier New" pitchFamily="49" charset="0"/>
              </a:rPr>
              <a:t>welcome_refresh.php</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042694"/>
            <a:ext cx="5486400" cy="3640975"/>
          </a:xfrm>
        </p:spPr>
      </p:pic>
      <p:sp>
        <p:nvSpPr>
          <p:cNvPr id="4" name="Footer Placeholder 3"/>
          <p:cNvSpPr>
            <a:spLocks noGrp="1"/>
          </p:cNvSpPr>
          <p:nvPr>
            <p:ph type="ftr" sz="quarter" idx="11"/>
          </p:nvPr>
        </p:nvSpPr>
        <p:spPr>
          <a:xfrm>
            <a:off x="2971800" y="6356350"/>
            <a:ext cx="32766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355478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Markup (1 of 2) for</a:t>
            </a:r>
            <a:br>
              <a:rPr lang="en-US" smtClean="0"/>
            </a:br>
            <a:r>
              <a:rPr lang="en-US" smtClean="0">
                <a:latin typeface="Courier New" pitchFamily="49" charset="0"/>
                <a:cs typeface="Courier New" pitchFamily="49" charset="0"/>
              </a:rPr>
              <a:t>welcome_refresh.php</a:t>
            </a:r>
            <a:endParaRPr lang="en-US"/>
          </a:p>
        </p:txBody>
      </p:sp>
      <p:sp>
        <p:nvSpPr>
          <p:cNvPr id="3" name="Content Placeholder 2"/>
          <p:cNvSpPr>
            <a:spLocks noGrp="1"/>
          </p:cNvSpPr>
          <p:nvPr>
            <p:ph idx="1"/>
          </p:nvPr>
        </p:nvSpPr>
        <p:spPr/>
        <p:txBody>
          <a:bodyPr>
            <a:normAutofit fontScale="40000" lnSpcReduction="20000"/>
          </a:bodyPr>
          <a:lstStyle/>
          <a:p>
            <a:pPr marL="0" indent="0">
              <a:buNone/>
            </a:pPr>
            <a:r>
              <a:rPr lang="en-US">
                <a:latin typeface="Courier New" panose="02070309020205020404" pitchFamily="49" charset="0"/>
                <a:cs typeface="Courier New" panose="02070309020205020404" pitchFamily="49" charset="0"/>
              </a:rPr>
              <a:t>&lt;?php</a:t>
            </a:r>
          </a:p>
          <a:p>
            <a:pPr marL="0" indent="0">
              <a:buNone/>
            </a:pPr>
            <a:r>
              <a:rPr lang="en-US">
                <a:latin typeface="Courier New" panose="02070309020205020404" pitchFamily="49" charset="0"/>
                <a:cs typeface="Courier New" panose="02070309020205020404" pitchFamily="49" charset="0"/>
              </a:rPr>
              <a:t>/*welcome_refresh.php</a:t>
            </a:r>
          </a:p>
          <a:p>
            <a:pPr marL="0" indent="0">
              <a:buNone/>
            </a:pPr>
            <a:r>
              <a:rPr lang="en-US">
                <a:latin typeface="Courier New" panose="02070309020205020404" pitchFamily="49" charset="0"/>
                <a:cs typeface="Courier New" panose="02070309020205020404" pitchFamily="49" charset="0"/>
              </a:rPr>
              <a:t>This page displays a welcome message and the complete page</a:t>
            </a:r>
          </a:p>
          <a:p>
            <a:pPr marL="0" indent="0">
              <a:buNone/>
            </a:pPr>
            <a:r>
              <a:rPr lang="en-US">
                <a:latin typeface="Courier New" panose="02070309020205020404" pitchFamily="49" charset="0"/>
                <a:cs typeface="Courier New" panose="02070309020205020404" pitchFamily="49" charset="0"/>
              </a:rPr>
              <a:t>is refreshed every 60 seconds. Initially the text color is</a:t>
            </a:r>
          </a:p>
          <a:p>
            <a:pPr marL="0" indent="0">
              <a:buNone/>
            </a:pPr>
            <a:r>
              <a:rPr lang="en-US">
                <a:latin typeface="Courier New" panose="02070309020205020404" pitchFamily="49" charset="0"/>
                <a:cs typeface="Courier New" panose="02070309020205020404" pitchFamily="49" charset="0"/>
              </a:rPr>
              <a:t>black, but each refresh uses a randomly chosen text color</a:t>
            </a:r>
          </a:p>
          <a:p>
            <a:pPr marL="0" indent="0">
              <a:buNone/>
            </a:pPr>
            <a:r>
              <a:rPr lang="en-US">
                <a:latin typeface="Courier New" panose="02070309020205020404" pitchFamily="49" charset="0"/>
                <a:cs typeface="Courier New" panose="02070309020205020404" pitchFamily="49" charset="0"/>
              </a:rPr>
              <a:t>from red, green, blue or maroon. Because the color choice</a:t>
            </a:r>
          </a:p>
          <a:p>
            <a:pPr marL="0" indent="0">
              <a:buNone/>
            </a:pPr>
            <a:r>
              <a:rPr lang="en-US">
                <a:latin typeface="Courier New" panose="02070309020205020404" pitchFamily="49" charset="0"/>
                <a:cs typeface="Courier New" panose="02070309020205020404" pitchFamily="49" charset="0"/>
              </a:rPr>
              <a:t>is random, the same color may repeat after a refresh.</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solidFill>
                  <a:srgbClr val="FF0000"/>
                </a:solidFill>
                <a:latin typeface="Courier New" panose="02070309020205020404" pitchFamily="49" charset="0"/>
                <a:cs typeface="Courier New" panose="02070309020205020404" pitchFamily="49" charset="0"/>
              </a:rPr>
              <a:t>session_start();</a:t>
            </a:r>
          </a:p>
          <a:p>
            <a:pPr marL="0" indent="0">
              <a:buNone/>
            </a:pPr>
            <a:r>
              <a:rPr lang="en-US">
                <a:solidFill>
                  <a:srgbClr val="FF0000"/>
                </a:solidFill>
                <a:latin typeface="Courier New" panose="02070309020205020404" pitchFamily="49" charset="0"/>
                <a:cs typeface="Courier New" panose="02070309020205020404" pitchFamily="49" charset="0"/>
              </a:rPr>
              <a:t>if (!isset($_SESSION['pageRefreshCount']))</a:t>
            </a:r>
          </a:p>
          <a:p>
            <a:pPr marL="0" indent="0">
              <a:buNone/>
            </a:pPr>
            <a:r>
              <a:rPr lang="en-US">
                <a:solidFill>
                  <a:srgbClr val="FF0000"/>
                </a:solidFill>
                <a:latin typeface="Courier New" panose="02070309020205020404" pitchFamily="49" charset="0"/>
                <a:cs typeface="Courier New" panose="02070309020205020404" pitchFamily="49" charset="0"/>
              </a:rPr>
              <a:t>    $_SESSION['pageRefreshCount']=0;</a:t>
            </a:r>
          </a:p>
          <a:p>
            <a:pPr marL="0" indent="0">
              <a:buNone/>
            </a:pPr>
            <a:r>
              <a:rPr lang="en-US">
                <a:latin typeface="Courier New" panose="02070309020205020404" pitchFamily="49" charset="0"/>
                <a:cs typeface="Courier New" panose="02070309020205020404" pitchFamily="49" charset="0"/>
              </a:rPr>
              <a:t>?&gt;</a:t>
            </a:r>
          </a:p>
          <a:p>
            <a:pPr marL="0" indent="0">
              <a:buNone/>
            </a:pPr>
            <a:r>
              <a:rPr lang="en-US">
                <a:latin typeface="Courier New" panose="02070309020205020404" pitchFamily="49" charset="0"/>
                <a:cs typeface="Courier New" panose="02070309020205020404" pitchFamily="49" charset="0"/>
              </a:rPr>
              <a:t>&lt;!DOCTYPE html&gt;</a:t>
            </a:r>
          </a:p>
          <a:p>
            <a:pPr marL="0" indent="0">
              <a:buNone/>
            </a:pPr>
            <a:r>
              <a:rPr lang="en-US">
                <a:latin typeface="Courier New" panose="02070309020205020404" pitchFamily="49" charset="0"/>
                <a:cs typeface="Courier New" panose="02070309020205020404" pitchFamily="49" charset="0"/>
              </a:rPr>
              <a:t>&lt;html lang="en"&gt;</a:t>
            </a:r>
          </a:p>
          <a:p>
            <a:pPr marL="0" indent="0">
              <a:buNone/>
            </a:pPr>
            <a:r>
              <a:rPr lang="en-US">
                <a:latin typeface="Courier New" panose="02070309020205020404" pitchFamily="49" charset="0"/>
                <a:cs typeface="Courier New" panose="02070309020205020404" pitchFamily="49" charset="0"/>
              </a:rPr>
              <a:t>  &lt;head&gt;</a:t>
            </a:r>
          </a:p>
          <a:p>
            <a:pPr marL="0" indent="0">
              <a:buNone/>
            </a:pPr>
            <a:r>
              <a:rPr lang="en-US">
                <a:latin typeface="Courier New" panose="02070309020205020404" pitchFamily="49" charset="0"/>
                <a:cs typeface="Courier New" panose="02070309020205020404" pitchFamily="49" charset="0"/>
              </a:rPr>
              <a:t>    &lt;meta charset="utf-8"&gt;</a:t>
            </a:r>
          </a:p>
          <a:p>
            <a:pPr marL="0" indent="0">
              <a:buNone/>
            </a:pPr>
            <a:r>
              <a:rPr lang="en-US">
                <a:latin typeface="Courier New" panose="02070309020205020404" pitchFamily="49" charset="0"/>
                <a:cs typeface="Courier New" panose="02070309020205020404" pitchFamily="49" charset="0"/>
              </a:rPr>
              <a:t>    </a:t>
            </a:r>
            <a:r>
              <a:rPr lang="en-US">
                <a:solidFill>
                  <a:srgbClr val="FF0000"/>
                </a:solidFill>
                <a:latin typeface="Courier New" panose="02070309020205020404" pitchFamily="49" charset="0"/>
                <a:cs typeface="Courier New" panose="02070309020205020404" pitchFamily="49" charset="0"/>
              </a:rPr>
              <a:t>&lt;meta http-equiv="refresh" content="60"&gt;</a:t>
            </a:r>
          </a:p>
          <a:p>
            <a:pPr marL="0" indent="0">
              <a:buNone/>
            </a:pPr>
            <a:r>
              <a:rPr lang="en-US">
                <a:latin typeface="Courier New" panose="02070309020205020404" pitchFamily="49" charset="0"/>
                <a:cs typeface="Courier New" panose="02070309020205020404" pitchFamily="49" charset="0"/>
              </a:rPr>
              <a:t>    &lt;title&gt;Welcome Message with Date, Time, and 60-Second Refresh&lt;/title&gt;</a:t>
            </a:r>
          </a:p>
          <a:p>
            <a:pPr marL="0" indent="0">
              <a:buNone/>
            </a:pPr>
            <a:r>
              <a:rPr lang="en-US">
                <a:latin typeface="Courier New" panose="02070309020205020404" pitchFamily="49" charset="0"/>
                <a:cs typeface="Courier New" panose="02070309020205020404" pitchFamily="49" charset="0"/>
              </a:rPr>
              <a:t>  &lt;/head&gt;</a:t>
            </a:r>
          </a:p>
          <a:p>
            <a:pPr marL="0" indent="0">
              <a:buNone/>
            </a:pPr>
            <a:r>
              <a:rPr lang="en-US">
                <a:latin typeface="Courier New" panose="02070309020205020404" pitchFamily="49" charset="0"/>
                <a:cs typeface="Courier New" panose="02070309020205020404" pitchFamily="49" charset="0"/>
              </a:rPr>
              <a:t>  &lt;body id="welcome"&gt;</a:t>
            </a:r>
          </a:p>
          <a:p>
            <a:pPr marL="0" indent="0">
              <a:buNone/>
            </a:pPr>
            <a:r>
              <a:rPr lang="en-US">
                <a:latin typeface="Courier New" panose="02070309020205020404" pitchFamily="49" charset="0"/>
                <a:cs typeface="Courier New" panose="02070309020205020404" pitchFamily="49" charset="0"/>
              </a:rPr>
              <a:t>    &lt;h2&gt;Welcome!&lt;/h2&gt;</a:t>
            </a:r>
          </a:p>
          <a:p>
            <a:pPr marL="0" indent="0">
              <a:buNone/>
            </a:pPr>
            <a:endParaRPr lang="en-US"/>
          </a:p>
        </p:txBody>
      </p:sp>
      <p:sp>
        <p:nvSpPr>
          <p:cNvPr id="4" name="Footer Placeholder 3"/>
          <p:cNvSpPr>
            <a:spLocks noGrp="1"/>
          </p:cNvSpPr>
          <p:nvPr>
            <p:ph type="ftr" sz="quarter" idx="11"/>
          </p:nvPr>
        </p:nvSpPr>
        <p:spPr>
          <a:xfrm>
            <a:off x="30480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6519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Markup </a:t>
            </a:r>
            <a:r>
              <a:rPr lang="en-US" smtClean="0"/>
              <a:t>(2 </a:t>
            </a:r>
            <a:r>
              <a:rPr lang="en-US"/>
              <a:t>of 2) for</a:t>
            </a:r>
            <a:br>
              <a:rPr lang="en-US"/>
            </a:br>
            <a:r>
              <a:rPr lang="en-US">
                <a:latin typeface="Courier New" pitchFamily="49" charset="0"/>
                <a:cs typeface="Courier New" pitchFamily="49" charset="0"/>
              </a:rPr>
              <a:t>welcome_refresh.php</a:t>
            </a:r>
            <a:endParaRPr lang="en-US"/>
          </a:p>
        </p:txBody>
      </p:sp>
      <p:sp>
        <p:nvSpPr>
          <p:cNvPr id="3" name="Content Placeholder 2"/>
          <p:cNvSpPr>
            <a:spLocks noGrp="1"/>
          </p:cNvSpPr>
          <p:nvPr>
            <p:ph idx="1"/>
          </p:nvPr>
        </p:nvSpPr>
        <p:spPr/>
        <p:txBody>
          <a:bodyPr>
            <a:normAutofit fontScale="32500" lnSpcReduction="20000"/>
          </a:bodyPr>
          <a:lstStyle/>
          <a:p>
            <a:pPr marL="0" indent="0">
              <a:buNone/>
            </a:pPr>
            <a:r>
              <a:rPr lang="en-US"/>
              <a:t> </a:t>
            </a:r>
            <a:r>
              <a:rPr lang="en-US">
                <a:latin typeface="Courier New" panose="02070309020205020404" pitchFamily="49" charset="0"/>
                <a:cs typeface="Courier New" panose="02070309020205020404" pitchFamily="49" charset="0"/>
              </a:rPr>
              <a:t>&lt;?php</a:t>
            </a:r>
          </a:p>
          <a:p>
            <a:pPr marL="0" indent="0">
              <a:buNone/>
            </a:pPr>
            <a:r>
              <a:rPr lang="en-US">
                <a:latin typeface="Courier New" panose="02070309020205020404" pitchFamily="49" charset="0"/>
                <a:cs typeface="Courier New" panose="02070309020205020404" pitchFamily="49" charset="0"/>
              </a:rPr>
              <a:t>    </a:t>
            </a:r>
            <a:r>
              <a:rPr lang="en-US">
                <a:solidFill>
                  <a:srgbClr val="FF0000"/>
                </a:solidFill>
                <a:latin typeface="Courier New" panose="02070309020205020404" pitchFamily="49" charset="0"/>
                <a:cs typeface="Courier New" panose="02070309020205020404" pitchFamily="49" charset="0"/>
              </a:rPr>
              <a:t>$greetingColor = "black";</a:t>
            </a:r>
          </a:p>
          <a:p>
            <a:pPr marL="0" indent="0">
              <a:buNone/>
            </a:pPr>
            <a:r>
              <a:rPr lang="en-US">
                <a:solidFill>
                  <a:srgbClr val="FF0000"/>
                </a:solidFill>
                <a:latin typeface="Courier New" panose="02070309020205020404" pitchFamily="49" charset="0"/>
                <a:cs typeface="Courier New" panose="02070309020205020404" pitchFamily="49" charset="0"/>
              </a:rPr>
              <a:t>    if ($_SESSION['pageRefreshCount'] != 0)</a:t>
            </a:r>
          </a:p>
          <a:p>
            <a:pPr marL="0" indent="0">
              <a:buNone/>
            </a:pPr>
            <a:r>
              <a:rPr lang="en-US">
                <a:solidFill>
                  <a:srgbClr val="FF0000"/>
                </a:solidFill>
                <a:latin typeface="Courier New" panose="02070309020205020404" pitchFamily="49" charset="0"/>
                <a:cs typeface="Courier New" panose="02070309020205020404" pitchFamily="49" charset="0"/>
              </a:rPr>
              <a:t>    {</a:t>
            </a:r>
          </a:p>
          <a:p>
            <a:pPr marL="0" indent="0">
              <a:buNone/>
            </a:pPr>
            <a:r>
              <a:rPr lang="en-US">
                <a:solidFill>
                  <a:srgbClr val="FF0000"/>
                </a:solidFill>
                <a:latin typeface="Courier New" panose="02070309020205020404" pitchFamily="49" charset="0"/>
                <a:cs typeface="Courier New" panose="02070309020205020404" pitchFamily="49" charset="0"/>
              </a:rPr>
              <a:t>        $colorPicker = rand(1, 100);</a:t>
            </a:r>
          </a:p>
          <a:p>
            <a:pPr marL="0" indent="0">
              <a:buNone/>
            </a:pPr>
            <a:r>
              <a:rPr lang="en-US">
                <a:solidFill>
                  <a:srgbClr val="FF0000"/>
                </a:solidFill>
                <a:latin typeface="Courier New" panose="02070309020205020404" pitchFamily="49" charset="0"/>
                <a:cs typeface="Courier New" panose="02070309020205020404" pitchFamily="49" charset="0"/>
              </a:rPr>
              <a:t>        if ($colorPicker &gt; 75)</a:t>
            </a:r>
          </a:p>
          <a:p>
            <a:pPr marL="0" indent="0">
              <a:buNone/>
            </a:pPr>
            <a:r>
              <a:rPr lang="en-US">
                <a:solidFill>
                  <a:srgbClr val="FF0000"/>
                </a:solidFill>
                <a:latin typeface="Courier New" panose="02070309020205020404" pitchFamily="49" charset="0"/>
                <a:cs typeface="Courier New" panose="02070309020205020404" pitchFamily="49" charset="0"/>
              </a:rPr>
              <a:t>            $greetingColor = "red";</a:t>
            </a:r>
          </a:p>
          <a:p>
            <a:pPr marL="0" indent="0">
              <a:buNone/>
            </a:pPr>
            <a:r>
              <a:rPr lang="en-US">
                <a:solidFill>
                  <a:srgbClr val="FF0000"/>
                </a:solidFill>
                <a:latin typeface="Courier New" panose="02070309020205020404" pitchFamily="49" charset="0"/>
                <a:cs typeface="Courier New" panose="02070309020205020404" pitchFamily="49" charset="0"/>
              </a:rPr>
              <a:t>        else if ($colorPicker &gt; 50)</a:t>
            </a:r>
          </a:p>
          <a:p>
            <a:pPr marL="0" indent="0">
              <a:buNone/>
            </a:pPr>
            <a:r>
              <a:rPr lang="en-US">
                <a:solidFill>
                  <a:srgbClr val="FF0000"/>
                </a:solidFill>
                <a:latin typeface="Courier New" panose="02070309020205020404" pitchFamily="49" charset="0"/>
                <a:cs typeface="Courier New" panose="02070309020205020404" pitchFamily="49" charset="0"/>
              </a:rPr>
              <a:t>            $greetingColor = "green";</a:t>
            </a:r>
          </a:p>
          <a:p>
            <a:pPr marL="0" indent="0">
              <a:buNone/>
            </a:pPr>
            <a:r>
              <a:rPr lang="en-US">
                <a:solidFill>
                  <a:srgbClr val="FF0000"/>
                </a:solidFill>
                <a:latin typeface="Courier New" panose="02070309020205020404" pitchFamily="49" charset="0"/>
                <a:cs typeface="Courier New" panose="02070309020205020404" pitchFamily="49" charset="0"/>
              </a:rPr>
              <a:t>        else if ($colorPicker &gt; 25)</a:t>
            </a:r>
          </a:p>
          <a:p>
            <a:pPr marL="0" indent="0">
              <a:buNone/>
            </a:pPr>
            <a:r>
              <a:rPr lang="en-US">
                <a:solidFill>
                  <a:srgbClr val="FF0000"/>
                </a:solidFill>
                <a:latin typeface="Courier New" panose="02070309020205020404" pitchFamily="49" charset="0"/>
                <a:cs typeface="Courier New" panose="02070309020205020404" pitchFamily="49" charset="0"/>
              </a:rPr>
              <a:t>            $greetingColor = "blue";</a:t>
            </a:r>
          </a:p>
          <a:p>
            <a:pPr marL="0" indent="0">
              <a:buNone/>
            </a:pPr>
            <a:r>
              <a:rPr lang="en-US">
                <a:solidFill>
                  <a:srgbClr val="FF0000"/>
                </a:solidFill>
                <a:latin typeface="Courier New" panose="02070309020205020404" pitchFamily="49" charset="0"/>
                <a:cs typeface="Courier New" panose="02070309020205020404" pitchFamily="49" charset="0"/>
              </a:rPr>
              <a:t>        else</a:t>
            </a:r>
          </a:p>
          <a:p>
            <a:pPr marL="0" indent="0">
              <a:buNone/>
            </a:pPr>
            <a:r>
              <a:rPr lang="en-US">
                <a:solidFill>
                  <a:srgbClr val="FF0000"/>
                </a:solidFill>
                <a:latin typeface="Courier New" panose="02070309020205020404" pitchFamily="49" charset="0"/>
                <a:cs typeface="Courier New" panose="02070309020205020404" pitchFamily="49" charset="0"/>
              </a:rPr>
              <a:t>            $greetingColor = "maroon";</a:t>
            </a:r>
          </a:p>
          <a:p>
            <a:pPr marL="0" indent="0">
              <a:buNone/>
            </a:pPr>
            <a:r>
              <a:rPr lang="en-US">
                <a:solidFill>
                  <a:srgbClr val="FF0000"/>
                </a:solidFill>
                <a:latin typeface="Courier New" panose="02070309020205020404" pitchFamily="49" charset="0"/>
                <a:cs typeface="Courier New" panose="02070309020205020404" pitchFamily="49" charset="0"/>
              </a:rPr>
              <a:t>    }</a:t>
            </a:r>
          </a:p>
          <a:p>
            <a:pPr marL="0" indent="0">
              <a:buNone/>
            </a:pPr>
            <a:r>
              <a:rPr lang="en-US">
                <a:solidFill>
                  <a:srgbClr val="FF0000"/>
                </a:solidFill>
                <a:latin typeface="Courier New" panose="02070309020205020404" pitchFamily="49" charset="0"/>
                <a:cs typeface="Courier New" panose="02070309020205020404" pitchFamily="49" charset="0"/>
              </a:rPr>
              <a:t>    $_SESSION['pageRefreshCount'] = $_SESSION['pageRefreshCount'] + 1;</a:t>
            </a:r>
          </a:p>
          <a:p>
            <a:pPr marL="0" indent="0">
              <a:buNone/>
            </a:pPr>
            <a:r>
              <a:rPr lang="en-US">
                <a:solidFill>
                  <a:srgbClr val="FF0000"/>
                </a:solidFill>
                <a:latin typeface="Courier New" panose="02070309020205020404" pitchFamily="49" charset="0"/>
                <a:cs typeface="Courier New" panose="02070309020205020404" pitchFamily="49" charset="0"/>
              </a:rPr>
              <a:t>    echo "&lt;p hidden id='colorChoice'&gt;$greetingColor&lt;/p&gt;";</a:t>
            </a:r>
          </a:p>
          <a:p>
            <a:pPr marL="0" indent="0">
              <a:buNone/>
            </a:pPr>
            <a:r>
              <a:rPr lang="en-US">
                <a:latin typeface="Courier New" panose="02070309020205020404" pitchFamily="49" charset="0"/>
                <a:cs typeface="Courier New" panose="02070309020205020404" pitchFamily="49" charset="0"/>
              </a:rPr>
              <a:t>    echo "&lt;h3&gt;It's ".date("l, F jS").".&lt;br&gt;\r\n";</a:t>
            </a:r>
          </a:p>
          <a:p>
            <a:pPr marL="0" indent="0">
              <a:buNone/>
            </a:pPr>
            <a:r>
              <a:rPr lang="en-US">
                <a:latin typeface="Courier New" panose="02070309020205020404" pitchFamily="49" charset="0"/>
                <a:cs typeface="Courier New" panose="02070309020205020404" pitchFamily="49" charset="0"/>
              </a:rPr>
              <a:t>    echo "The time is ".date("g:ia").".&lt;/h3&gt;\r\n";</a:t>
            </a:r>
          </a:p>
          <a:p>
            <a:pPr marL="0" indent="0">
              <a:buNone/>
            </a:pPr>
            <a:r>
              <a:rPr lang="en-US">
                <a:latin typeface="Courier New" panose="02070309020205020404" pitchFamily="49" charset="0"/>
                <a:cs typeface="Courier New" panose="02070309020205020404" pitchFamily="49" charset="0"/>
              </a:rPr>
              <a:t>    echo "&lt;h3&gt;Or at least that's our time, ".</a:t>
            </a:r>
          </a:p>
          <a:p>
            <a:pPr marL="0" indent="0">
              <a:buNone/>
            </a:pPr>
            <a:r>
              <a:rPr lang="en-US">
                <a:latin typeface="Courier New" panose="02070309020205020404" pitchFamily="49" charset="0"/>
                <a:cs typeface="Courier New" panose="02070309020205020404" pitchFamily="49" charset="0"/>
              </a:rPr>
              <a:t>         "though it may not be yours.&lt;/h3&gt;\r\n";</a:t>
            </a:r>
          </a:p>
          <a:p>
            <a:pPr marL="0" indent="0">
              <a:buNone/>
            </a:pPr>
            <a:r>
              <a:rPr lang="en-US">
                <a:latin typeface="Courier New" panose="02070309020205020404" pitchFamily="49" charset="0"/>
                <a:cs typeface="Courier New" panose="02070309020205020404" pitchFamily="49" charset="0"/>
              </a:rPr>
              <a:t>    ?&gt;</a:t>
            </a:r>
          </a:p>
          <a:p>
            <a:pPr marL="0" indent="0">
              <a:buNone/>
            </a:pPr>
            <a:r>
              <a:rPr lang="en-US">
                <a:latin typeface="Courier New" panose="02070309020205020404" pitchFamily="49" charset="0"/>
                <a:cs typeface="Courier New" panose="02070309020205020404" pitchFamily="49" charset="0"/>
              </a:rPr>
              <a:t>    &lt;h6&gt;Pedagogical Note:&lt;br&gt;This page </a:t>
            </a:r>
            <a:r>
              <a:rPr lang="en-US" smtClean="0">
                <a:latin typeface="Courier New" panose="02070309020205020404" pitchFamily="49" charset="0"/>
                <a:cs typeface="Courier New" panose="02070309020205020404" pitchFamily="49" charset="0"/>
              </a:rPr>
              <a:t>... &lt;/</a:t>
            </a:r>
            <a:r>
              <a:rPr lang="en-US">
                <a:latin typeface="Courier New" panose="02070309020205020404" pitchFamily="49" charset="0"/>
                <a:cs typeface="Courier New" panose="02070309020205020404" pitchFamily="49" charset="0"/>
              </a:rPr>
              <a:t>h6&gt;</a:t>
            </a:r>
          </a:p>
          <a:p>
            <a:pPr marL="0" indent="0">
              <a:buNone/>
            </a:pPr>
            <a:r>
              <a:rPr lang="en-US">
                <a:latin typeface="Courier New" panose="02070309020205020404" pitchFamily="49" charset="0"/>
                <a:cs typeface="Courier New" panose="02070309020205020404" pitchFamily="49" charset="0"/>
              </a:rPr>
              <a:t>    &lt;script&gt;</a:t>
            </a:r>
          </a:p>
          <a:p>
            <a:pPr marL="0" indent="0">
              <a:buNone/>
            </a:pPr>
            <a:r>
              <a:rPr lang="en-US">
                <a:latin typeface="Courier New" panose="02070309020205020404" pitchFamily="49" charset="0"/>
                <a:cs typeface="Courier New" panose="02070309020205020404" pitchFamily="49" charset="0"/>
              </a:rPr>
              <a:t>    var hiddenParagraph = document.getElementById("colorChoice")</a:t>
            </a:r>
          </a:p>
          <a:p>
            <a:pPr marL="0" indent="0">
              <a:buNone/>
            </a:pPr>
            <a:r>
              <a:rPr lang="en-US">
                <a:latin typeface="Courier New" panose="02070309020205020404" pitchFamily="49" charset="0"/>
                <a:cs typeface="Courier New" panose="02070309020205020404" pitchFamily="49" charset="0"/>
              </a:rPr>
              <a:t>    document.getElementById("welcome").style.color=</a:t>
            </a:r>
          </a:p>
          <a:p>
            <a:pPr marL="0" indent="0">
              <a:buNone/>
            </a:pPr>
            <a:r>
              <a:rPr lang="en-US">
                <a:latin typeface="Courier New" panose="02070309020205020404" pitchFamily="49" charset="0"/>
                <a:cs typeface="Courier New" panose="02070309020205020404" pitchFamily="49" charset="0"/>
              </a:rPr>
              <a:t>        hiddenParagraph.innerHTML;</a:t>
            </a:r>
          </a:p>
          <a:p>
            <a:pPr marL="0" indent="0">
              <a:buNone/>
            </a:pPr>
            <a:r>
              <a:rPr lang="en-US">
                <a:latin typeface="Courier New" panose="02070309020205020404" pitchFamily="49" charset="0"/>
                <a:cs typeface="Courier New" panose="02070309020205020404" pitchFamily="49" charset="0"/>
              </a:rPr>
              <a:t>    &lt;/script&gt;</a:t>
            </a:r>
          </a:p>
          <a:p>
            <a:pPr marL="0" indent="0">
              <a:buNone/>
            </a:pPr>
            <a:r>
              <a:rPr lang="en-US">
                <a:latin typeface="Courier New" panose="02070309020205020404" pitchFamily="49" charset="0"/>
                <a:cs typeface="Courier New" panose="02070309020205020404" pitchFamily="49" charset="0"/>
              </a:rPr>
              <a:t>  &lt;/body&gt;</a:t>
            </a:r>
          </a:p>
          <a:p>
            <a:pPr marL="0" indent="0">
              <a:buNone/>
            </a:pPr>
            <a:r>
              <a:rPr lang="en-US">
                <a:latin typeface="Courier New" panose="02070309020205020404" pitchFamily="49" charset="0"/>
                <a:cs typeface="Courier New" panose="02070309020205020404" pitchFamily="49" charset="0"/>
              </a:rPr>
              <a:t>&lt;/html&gt;</a:t>
            </a:r>
          </a:p>
        </p:txBody>
      </p:sp>
      <p:sp>
        <p:nvSpPr>
          <p:cNvPr id="4" name="Footer Placeholder 3"/>
          <p:cNvSpPr>
            <a:spLocks noGrp="1"/>
          </p:cNvSpPr>
          <p:nvPr>
            <p:ph type="ftr" sz="quarter" idx="11"/>
          </p:nvPr>
        </p:nvSpPr>
        <p:spPr>
          <a:xfrm>
            <a:off x="29718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57106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 Browser Display of </a:t>
            </a:r>
            <a:r>
              <a:rPr lang="en-US" smtClean="0">
                <a:latin typeface="Courier New" pitchFamily="49" charset="0"/>
                <a:cs typeface="Courier New" pitchFamily="49" charset="0"/>
              </a:rPr>
              <a:t>welcome_ajax.php</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240" y="1938785"/>
            <a:ext cx="5303520" cy="3848793"/>
          </a:xfrm>
        </p:spPr>
      </p:pic>
      <p:sp>
        <p:nvSpPr>
          <p:cNvPr id="4" name="Footer Placeholder 3"/>
          <p:cNvSpPr>
            <a:spLocks noGrp="1"/>
          </p:cNvSpPr>
          <p:nvPr>
            <p:ph type="ftr" sz="quarter" idx="11"/>
          </p:nvPr>
        </p:nvSpPr>
        <p:spPr>
          <a:xfrm>
            <a:off x="30480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21464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Markup </a:t>
            </a:r>
            <a:r>
              <a:rPr lang="en-US" smtClean="0"/>
              <a:t>(1 </a:t>
            </a:r>
            <a:r>
              <a:rPr lang="en-US"/>
              <a:t>of </a:t>
            </a:r>
            <a:r>
              <a:rPr lang="en-US" smtClean="0"/>
              <a:t>3) </a:t>
            </a:r>
            <a:r>
              <a:rPr lang="en-US"/>
              <a:t>for</a:t>
            </a:r>
            <a:br>
              <a:rPr lang="en-US"/>
            </a:br>
            <a:r>
              <a:rPr lang="en-US" smtClean="0">
                <a:latin typeface="Courier New" pitchFamily="49" charset="0"/>
                <a:cs typeface="Courier New" pitchFamily="49" charset="0"/>
              </a:rPr>
              <a:t>welcome_ajax.php</a:t>
            </a:r>
            <a:endParaRPr lang="en-US"/>
          </a:p>
        </p:txBody>
      </p:sp>
      <p:sp>
        <p:nvSpPr>
          <p:cNvPr id="3" name="Content Placeholder 2"/>
          <p:cNvSpPr>
            <a:spLocks noGrp="1"/>
          </p:cNvSpPr>
          <p:nvPr>
            <p:ph idx="1"/>
          </p:nvPr>
        </p:nvSpPr>
        <p:spPr/>
        <p:txBody>
          <a:bodyPr>
            <a:normAutofit fontScale="40000" lnSpcReduction="20000"/>
          </a:bodyPr>
          <a:lstStyle/>
          <a:p>
            <a:pPr marL="0" indent="0">
              <a:buNone/>
            </a:pPr>
            <a:r>
              <a:rPr lang="en-US">
                <a:latin typeface="Courier New" panose="02070309020205020404" pitchFamily="49" charset="0"/>
                <a:cs typeface="Courier New" panose="02070309020205020404" pitchFamily="49" charset="0"/>
              </a:rPr>
              <a:t>&lt;?php</a:t>
            </a:r>
          </a:p>
          <a:p>
            <a:pPr marL="0" indent="0">
              <a:buNone/>
            </a:pPr>
            <a:r>
              <a:rPr lang="en-US">
                <a:latin typeface="Courier New" panose="02070309020205020404" pitchFamily="49" charset="0"/>
                <a:cs typeface="Courier New" panose="02070309020205020404" pitchFamily="49" charset="0"/>
              </a:rPr>
              <a:t>/*welcome_ajax.php</a:t>
            </a:r>
          </a:p>
          <a:p>
            <a:pPr marL="0" indent="0">
              <a:buNone/>
            </a:pPr>
            <a:r>
              <a:rPr lang="en-US">
                <a:latin typeface="Courier New" panose="02070309020205020404" pitchFamily="49" charset="0"/>
                <a:cs typeface="Courier New" panose="02070309020205020404" pitchFamily="49" charset="0"/>
              </a:rPr>
              <a:t>This page displays a welcome message in which the date and</a:t>
            </a:r>
          </a:p>
          <a:p>
            <a:pPr marL="0" indent="0">
              <a:buNone/>
            </a:pPr>
            <a:r>
              <a:rPr lang="en-US">
                <a:latin typeface="Courier New" panose="02070309020205020404" pitchFamily="49" charset="0"/>
                <a:cs typeface="Courier New" panose="02070309020205020404" pitchFamily="49" charset="0"/>
              </a:rPr>
              <a:t>time are refreshed every 60 seconds via AJAX communication</a:t>
            </a:r>
          </a:p>
          <a:p>
            <a:pPr marL="0" indent="0">
              <a:buNone/>
            </a:pPr>
            <a:r>
              <a:rPr lang="en-US">
                <a:latin typeface="Courier New" panose="02070309020205020404" pitchFamily="49" charset="0"/>
                <a:cs typeface="Courier New" panose="02070309020205020404" pitchFamily="49" charset="0"/>
              </a:rPr>
              <a:t>with the server. Initially the text color of the entire page</a:t>
            </a:r>
          </a:p>
          <a:p>
            <a:pPr marL="0" indent="0">
              <a:buNone/>
            </a:pPr>
            <a:r>
              <a:rPr lang="en-US">
                <a:latin typeface="Courier New" panose="02070309020205020404" pitchFamily="49" charset="0"/>
                <a:cs typeface="Courier New" panose="02070309020205020404" pitchFamily="49" charset="0"/>
              </a:rPr>
              <a:t>is black, but each refresh uses a randomly chosen text color</a:t>
            </a:r>
          </a:p>
          <a:p>
            <a:pPr marL="0" indent="0">
              <a:buNone/>
            </a:pPr>
            <a:r>
              <a:rPr lang="en-US">
                <a:latin typeface="Courier New" panose="02070309020205020404" pitchFamily="49" charset="0"/>
                <a:cs typeface="Courier New" panose="02070309020205020404" pitchFamily="49" charset="0"/>
              </a:rPr>
              <a:t>from red, green, blue or maroon just for the two lines containing</a:t>
            </a:r>
          </a:p>
          <a:p>
            <a:pPr marL="0" indent="0">
              <a:buNone/>
            </a:pPr>
            <a:r>
              <a:rPr lang="en-US">
                <a:latin typeface="Courier New" panose="02070309020205020404" pitchFamily="49" charset="0"/>
                <a:cs typeface="Courier New" panose="02070309020205020404" pitchFamily="49" charset="0"/>
              </a:rPr>
              <a:t>the date and time information. Because the color choice is</a:t>
            </a:r>
          </a:p>
          <a:p>
            <a:pPr marL="0" indent="0">
              <a:buNone/>
            </a:pPr>
            <a:r>
              <a:rPr lang="en-US">
                <a:latin typeface="Courier New" panose="02070309020205020404" pitchFamily="49" charset="0"/>
                <a:cs typeface="Courier New" panose="02070309020205020404" pitchFamily="49" charset="0"/>
              </a:rPr>
              <a:t>random, the same color may repeat after a refresh. The rest</a:t>
            </a:r>
          </a:p>
          <a:p>
            <a:pPr marL="0" indent="0">
              <a:buNone/>
            </a:pPr>
            <a:r>
              <a:rPr lang="en-US">
                <a:latin typeface="Courier New" panose="02070309020205020404" pitchFamily="49" charset="0"/>
                <a:cs typeface="Courier New" panose="02070309020205020404" pitchFamily="49" charset="0"/>
              </a:rPr>
              <a:t>of the page is not refreshed, so its text color remains black.</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session_start();</a:t>
            </a:r>
          </a:p>
          <a:p>
            <a:pPr marL="0" indent="0">
              <a:buNone/>
            </a:pPr>
            <a:r>
              <a:rPr lang="en-US">
                <a:latin typeface="Courier New" panose="02070309020205020404" pitchFamily="49" charset="0"/>
                <a:cs typeface="Courier New" panose="02070309020205020404" pitchFamily="49" charset="0"/>
              </a:rPr>
              <a:t>if (!isset($_SESSION['timedateRefreshCount']))</a:t>
            </a:r>
          </a:p>
          <a:p>
            <a:pPr marL="0" indent="0">
              <a:buNone/>
            </a:pPr>
            <a:r>
              <a:rPr lang="en-US">
                <a:latin typeface="Courier New" panose="02070309020205020404" pitchFamily="49" charset="0"/>
                <a:cs typeface="Courier New" panose="02070309020205020404" pitchFamily="49" charset="0"/>
              </a:rPr>
              <a:t>    $_SESSION['timedateRefreshCount'] = 0;</a:t>
            </a:r>
          </a:p>
          <a:p>
            <a:pPr marL="0" indent="0">
              <a:buNone/>
            </a:pPr>
            <a:r>
              <a:rPr lang="en-US">
                <a:latin typeface="Courier New" panose="02070309020205020404" pitchFamily="49" charset="0"/>
                <a:cs typeface="Courier New" panose="02070309020205020404" pitchFamily="49" charset="0"/>
              </a:rPr>
              <a:t>?&gt;</a:t>
            </a:r>
          </a:p>
          <a:p>
            <a:pPr marL="0" indent="0">
              <a:buNone/>
            </a:pPr>
            <a:r>
              <a:rPr lang="en-US">
                <a:latin typeface="Courier New" panose="02070309020205020404" pitchFamily="49" charset="0"/>
                <a:cs typeface="Courier New" panose="02070309020205020404" pitchFamily="49" charset="0"/>
              </a:rPr>
              <a:t>&lt;!DOCTYPE html&gt;</a:t>
            </a:r>
          </a:p>
          <a:p>
            <a:pPr marL="0" indent="0">
              <a:buNone/>
            </a:pPr>
            <a:r>
              <a:rPr lang="en-US">
                <a:latin typeface="Courier New" panose="02070309020205020404" pitchFamily="49" charset="0"/>
                <a:cs typeface="Courier New" panose="02070309020205020404" pitchFamily="49" charset="0"/>
              </a:rPr>
              <a:t>&lt;html lang="en"&gt;</a:t>
            </a:r>
          </a:p>
          <a:p>
            <a:pPr marL="0" indent="0">
              <a:buNone/>
            </a:pPr>
            <a:r>
              <a:rPr lang="en-US">
                <a:latin typeface="Courier New" panose="02070309020205020404" pitchFamily="49" charset="0"/>
                <a:cs typeface="Courier New" panose="02070309020205020404" pitchFamily="49" charset="0"/>
              </a:rPr>
              <a:t>  &lt;head&gt;</a:t>
            </a:r>
          </a:p>
          <a:p>
            <a:pPr marL="0" indent="0">
              <a:buNone/>
            </a:pPr>
            <a:r>
              <a:rPr lang="en-US">
                <a:latin typeface="Courier New" panose="02070309020205020404" pitchFamily="49" charset="0"/>
                <a:cs typeface="Courier New" panose="02070309020205020404" pitchFamily="49" charset="0"/>
              </a:rPr>
              <a:t>    &lt;meta charset="utf-8"&gt;</a:t>
            </a:r>
          </a:p>
          <a:p>
            <a:pPr marL="0" indent="0">
              <a:buNone/>
            </a:pPr>
            <a:r>
              <a:rPr lang="en-US">
                <a:latin typeface="Courier New" panose="02070309020205020404" pitchFamily="49" charset="0"/>
                <a:cs typeface="Courier New" panose="02070309020205020404" pitchFamily="49" charset="0"/>
              </a:rPr>
              <a:t>    &lt;title&gt;Welcome Message with Server-Time Updates via AJAX&lt;/title&gt;</a:t>
            </a:r>
          </a:p>
          <a:p>
            <a:pPr marL="0" indent="0">
              <a:buNone/>
            </a:pPr>
            <a:endParaRPr lang="en-US"/>
          </a:p>
        </p:txBody>
      </p:sp>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926866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Markup </a:t>
            </a:r>
            <a:r>
              <a:rPr lang="en-US" smtClean="0"/>
              <a:t>(2 </a:t>
            </a:r>
            <a:r>
              <a:rPr lang="en-US"/>
              <a:t>of 3) for</a:t>
            </a:r>
            <a:br>
              <a:rPr lang="en-US"/>
            </a:br>
            <a:r>
              <a:rPr lang="en-US">
                <a:latin typeface="Courier New" pitchFamily="49" charset="0"/>
                <a:cs typeface="Courier New" pitchFamily="49" charset="0"/>
              </a:rPr>
              <a:t>welcome_ajax.php</a:t>
            </a:r>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mtClean="0">
                <a:latin typeface="Courier New" panose="02070309020205020404" pitchFamily="49" charset="0"/>
                <a:cs typeface="Courier New" panose="02070309020205020404" pitchFamily="49" charset="0"/>
              </a:rPr>
              <a:t>      </a:t>
            </a:r>
            <a:r>
              <a:rPr lang="en-US" sz="4800" smtClean="0">
                <a:latin typeface="Courier New" panose="02070309020205020404" pitchFamily="49" charset="0"/>
                <a:cs typeface="Courier New" panose="02070309020205020404" pitchFamily="49" charset="0"/>
              </a:rPr>
              <a:t>&lt;</a:t>
            </a:r>
            <a:r>
              <a:rPr lang="en-US" sz="4800">
                <a:latin typeface="Courier New" panose="02070309020205020404" pitchFamily="49" charset="0"/>
                <a:cs typeface="Courier New" panose="02070309020205020404" pitchFamily="49" charset="0"/>
              </a:rPr>
              <a:t>script&gt;</a:t>
            </a:r>
          </a:p>
          <a:p>
            <a:pPr marL="0" indent="0">
              <a:buNone/>
            </a:pPr>
            <a:r>
              <a:rPr lang="en-US" sz="4800">
                <a:latin typeface="Courier New" panose="02070309020205020404" pitchFamily="49" charset="0"/>
                <a:cs typeface="Courier New" panose="02070309020205020404" pitchFamily="49" charset="0"/>
              </a:rPr>
              <a:t>    //This script sets up the AJAX infrastructure for requesting</a:t>
            </a:r>
          </a:p>
          <a:p>
            <a:pPr marL="0" indent="0">
              <a:buNone/>
            </a:pPr>
            <a:r>
              <a:rPr lang="en-US" sz="4800">
                <a:latin typeface="Courier New" panose="02070309020205020404" pitchFamily="49" charset="0"/>
                <a:cs typeface="Courier New" panose="02070309020205020404" pitchFamily="49" charset="0"/>
              </a:rPr>
              <a:t>    //date, time and random display color updates from the server.</a:t>
            </a:r>
          </a:p>
          <a:p>
            <a:pPr marL="0" indent="0">
              <a:buNone/>
            </a:pPr>
            <a:r>
              <a:rPr lang="en-US" sz="4800">
                <a:latin typeface="Courier New" panose="02070309020205020404" pitchFamily="49" charset="0"/>
                <a:cs typeface="Courier New" panose="02070309020205020404" pitchFamily="49" charset="0"/>
              </a:rPr>
              <a:t>    var request = null;</a:t>
            </a:r>
          </a:p>
          <a:p>
            <a:pPr marL="0" indent="0">
              <a:buNone/>
            </a:pPr>
            <a:r>
              <a:rPr lang="en-US" sz="4800">
                <a:latin typeface="Courier New" panose="02070309020205020404" pitchFamily="49" charset="0"/>
                <a:cs typeface="Courier New" panose="02070309020205020404" pitchFamily="49" charset="0"/>
              </a:rPr>
              <a:t>    function getCurrentTime()</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request = new XMLHttpRequest();</a:t>
            </a:r>
          </a:p>
          <a:p>
            <a:pPr marL="0" indent="0">
              <a:buNone/>
            </a:pPr>
            <a:r>
              <a:rPr lang="en-US" sz="4800">
                <a:latin typeface="Courier New" panose="02070309020205020404" pitchFamily="49" charset="0"/>
                <a:cs typeface="Courier New" panose="02070309020205020404" pitchFamily="49" charset="0"/>
              </a:rPr>
              <a:t>      var url = "time.php";</a:t>
            </a:r>
          </a:p>
          <a:p>
            <a:pPr marL="0" indent="0">
              <a:buNone/>
            </a:pPr>
            <a:r>
              <a:rPr lang="en-US" sz="4800">
                <a:latin typeface="Courier New" panose="02070309020205020404" pitchFamily="49" charset="0"/>
                <a:cs typeface="Courier New" panose="02070309020205020404" pitchFamily="49" charset="0"/>
              </a:rPr>
              <a:t>      request.open("GET", url, true);</a:t>
            </a:r>
          </a:p>
          <a:p>
            <a:pPr marL="0" indent="0">
              <a:buNone/>
            </a:pPr>
            <a:r>
              <a:rPr lang="en-US" sz="4800">
                <a:latin typeface="Courier New" panose="02070309020205020404" pitchFamily="49" charset="0"/>
                <a:cs typeface="Courier New" panose="02070309020205020404" pitchFamily="49" charset="0"/>
              </a:rPr>
              <a:t>      request.onreadystatechange = updatePage;</a:t>
            </a:r>
          </a:p>
          <a:p>
            <a:pPr marL="0" indent="0">
              <a:buNone/>
            </a:pPr>
            <a:r>
              <a:rPr lang="en-US" sz="4800">
                <a:latin typeface="Courier New" panose="02070309020205020404" pitchFamily="49" charset="0"/>
                <a:cs typeface="Courier New" panose="02070309020205020404" pitchFamily="49" charset="0"/>
              </a:rPr>
              <a:t>      request.send(null);</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function updatePage()</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if (request.readyState == 4)</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var dateDisplay = document.getElementById("datetime");</a:t>
            </a:r>
          </a:p>
          <a:p>
            <a:pPr marL="0" indent="0">
              <a:buNone/>
            </a:pPr>
            <a:r>
              <a:rPr lang="en-US" sz="4800">
                <a:latin typeface="Courier New" panose="02070309020205020404" pitchFamily="49" charset="0"/>
                <a:cs typeface="Courier New" panose="02070309020205020404" pitchFamily="49" charset="0"/>
              </a:rPr>
              <a:t>            dateDisplay.innerHTML = request.responseText;</a:t>
            </a:r>
          </a:p>
          <a:p>
            <a:pPr marL="0" indent="0">
              <a:buNone/>
            </a:pPr>
            <a:r>
              <a:rPr lang="en-US" sz="4800">
                <a:latin typeface="Courier New" panose="02070309020205020404" pitchFamily="49" charset="0"/>
                <a:cs typeface="Courier New" panose="02070309020205020404" pitchFamily="49" charset="0"/>
              </a:rPr>
              <a:t>            var hiddenParagraph = document.getElementById("colorChoice");</a:t>
            </a:r>
          </a:p>
          <a:p>
            <a:pPr marL="0" indent="0">
              <a:buNone/>
            </a:pPr>
            <a:r>
              <a:rPr lang="en-US" sz="4800">
                <a:latin typeface="Courier New" panose="02070309020205020404" pitchFamily="49" charset="0"/>
                <a:cs typeface="Courier New" panose="02070309020205020404" pitchFamily="49" charset="0"/>
              </a:rPr>
              <a:t>            dateDisplay.style.color = hiddenParagraph.innerHTML;</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a:t>
            </a:r>
          </a:p>
          <a:p>
            <a:pPr marL="0" indent="0">
              <a:buNone/>
            </a:pPr>
            <a:r>
              <a:rPr lang="en-US" sz="4800">
                <a:latin typeface="Courier New" panose="02070309020205020404" pitchFamily="49" charset="0"/>
                <a:cs typeface="Courier New" panose="02070309020205020404" pitchFamily="49" charset="0"/>
              </a:rPr>
              <a:t>    &lt;/script&gt;</a:t>
            </a:r>
          </a:p>
          <a:p>
            <a:pPr marL="0" indent="0">
              <a:buNone/>
            </a:pPr>
            <a:r>
              <a:rPr lang="en-US" sz="4800">
                <a:latin typeface="Courier New" panose="02070309020205020404" pitchFamily="49" charset="0"/>
                <a:cs typeface="Courier New" panose="02070309020205020404" pitchFamily="49" charset="0"/>
              </a:rPr>
              <a:t>  &lt;/head&gt;</a:t>
            </a:r>
          </a:p>
        </p:txBody>
      </p:sp>
      <p:sp>
        <p:nvSpPr>
          <p:cNvPr id="4" name="Footer Placeholder 3"/>
          <p:cNvSpPr>
            <a:spLocks noGrp="1"/>
          </p:cNvSpPr>
          <p:nvPr>
            <p:ph type="ftr" sz="quarter" idx="11"/>
          </p:nvPr>
        </p:nvSpPr>
        <p:spPr>
          <a:xfrm>
            <a:off x="29718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22584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Markup </a:t>
            </a:r>
            <a:r>
              <a:rPr lang="en-US" smtClean="0"/>
              <a:t>(3 </a:t>
            </a:r>
            <a:r>
              <a:rPr lang="en-US"/>
              <a:t>of 3) for</a:t>
            </a:r>
            <a:br>
              <a:rPr lang="en-US"/>
            </a:br>
            <a:r>
              <a:rPr lang="en-US">
                <a:latin typeface="Courier New" pitchFamily="49" charset="0"/>
                <a:cs typeface="Courier New" pitchFamily="49" charset="0"/>
              </a:rPr>
              <a:t>welcome_ajax.php</a:t>
            </a:r>
            <a:endParaRPr lang="en-US"/>
          </a:p>
        </p:txBody>
      </p:sp>
      <p:sp>
        <p:nvSpPr>
          <p:cNvPr id="3" name="Content Placeholder 2"/>
          <p:cNvSpPr>
            <a:spLocks noGrp="1"/>
          </p:cNvSpPr>
          <p:nvPr>
            <p:ph idx="1"/>
          </p:nvPr>
        </p:nvSpPr>
        <p:spPr/>
        <p:txBody>
          <a:bodyPr>
            <a:normAutofit/>
          </a:bodyPr>
          <a:lstStyle/>
          <a:p>
            <a:pPr marL="0" indent="0">
              <a:buNone/>
            </a:pPr>
            <a:r>
              <a:rPr lang="en-US"/>
              <a:t> </a:t>
            </a:r>
            <a:r>
              <a:rPr lang="en-US" sz="1400">
                <a:latin typeface="Courier New" panose="02070309020205020404" pitchFamily="49" charset="0"/>
                <a:cs typeface="Courier New" panose="02070309020205020404" pitchFamily="49" charset="0"/>
              </a:rPr>
              <a:t>&lt;body id="welcome"&gt;</a:t>
            </a:r>
          </a:p>
          <a:p>
            <a:pPr marL="0" indent="0">
              <a:buNone/>
            </a:pPr>
            <a:r>
              <a:rPr lang="en-US" sz="1400">
                <a:latin typeface="Courier New" panose="02070309020205020404" pitchFamily="49" charset="0"/>
                <a:cs typeface="Courier New" panose="02070309020205020404" pitchFamily="49" charset="0"/>
              </a:rPr>
              <a:t>    &lt;h2&gt;Welcome!&lt;/h2&gt;</a:t>
            </a:r>
          </a:p>
          <a:p>
            <a:pPr marL="0" indent="0">
              <a:buNone/>
            </a:pPr>
            <a:r>
              <a:rPr lang="en-US" sz="1400">
                <a:latin typeface="Courier New" panose="02070309020205020404" pitchFamily="49" charset="0"/>
                <a:cs typeface="Courier New" panose="02070309020205020404" pitchFamily="49" charset="0"/>
              </a:rPr>
              <a:t>    &lt;?php</a:t>
            </a:r>
          </a:p>
          <a:p>
            <a:pPr marL="0" indent="0">
              <a:buNone/>
            </a:pPr>
            <a:r>
              <a:rPr lang="en-US" sz="1400">
                <a:latin typeface="Courier New" panose="02070309020205020404" pitchFamily="49" charset="0"/>
                <a:cs typeface="Courier New" panose="02070309020205020404" pitchFamily="49" charset="0"/>
              </a:rPr>
              <a:t>    echo "&lt;h3 id='datetime'&gt;It's ".date("l, F jS").".&lt;br&gt;\r\n";</a:t>
            </a:r>
          </a:p>
          <a:p>
            <a:pPr marL="0" indent="0">
              <a:buNone/>
            </a:pPr>
            <a:r>
              <a:rPr lang="en-US" sz="1400">
                <a:latin typeface="Courier New" panose="02070309020205020404" pitchFamily="49" charset="0"/>
                <a:cs typeface="Courier New" panose="02070309020205020404" pitchFamily="49" charset="0"/>
              </a:rPr>
              <a:t>    echo "The time is ".date("g:ia").".&lt;/h3&gt;\r\n";</a:t>
            </a:r>
          </a:p>
          <a:p>
            <a:pPr marL="0" indent="0">
              <a:buNone/>
            </a:pPr>
            <a:r>
              <a:rPr lang="en-US" sz="1400">
                <a:latin typeface="Courier New" panose="02070309020205020404" pitchFamily="49" charset="0"/>
                <a:cs typeface="Courier New" panose="02070309020205020404" pitchFamily="49" charset="0"/>
              </a:rPr>
              <a:t>    ?&gt;</a:t>
            </a:r>
          </a:p>
          <a:p>
            <a:pPr marL="0" indent="0">
              <a:buNone/>
            </a:pPr>
            <a:r>
              <a:rPr lang="en-US" sz="1400">
                <a:latin typeface="Courier New" panose="02070309020205020404" pitchFamily="49" charset="0"/>
                <a:cs typeface="Courier New" panose="02070309020205020404" pitchFamily="49" charset="0"/>
              </a:rPr>
              <a:t>    &lt;h3&gt;Or at least that's our time, though it may not be yours.&lt;/h3&gt;</a:t>
            </a:r>
          </a:p>
          <a:p>
            <a:pPr marL="0" indent="0">
              <a:buNone/>
            </a:pPr>
            <a:r>
              <a:rPr lang="en-US" sz="1400">
                <a:latin typeface="Courier New" panose="02070309020205020404" pitchFamily="49" charset="0"/>
                <a:cs typeface="Courier New" panose="02070309020205020404" pitchFamily="49" charset="0"/>
              </a:rPr>
              <a:t>    &lt;h6&gt;Pedagogical Note:&lt;br&gt;When this page </a:t>
            </a:r>
            <a:r>
              <a:rPr lang="en-US" sz="1400" smtClean="0">
                <a:latin typeface="Courier New" panose="02070309020205020404" pitchFamily="49" charset="0"/>
                <a:cs typeface="Courier New" panose="02070309020205020404" pitchFamily="49" charset="0"/>
              </a:rPr>
              <a:t>... &lt;/</a:t>
            </a:r>
            <a:r>
              <a:rPr lang="en-US" sz="1400">
                <a:latin typeface="Courier New" panose="02070309020205020404" pitchFamily="49" charset="0"/>
                <a:cs typeface="Courier New" panose="02070309020205020404" pitchFamily="49" charset="0"/>
              </a:rPr>
              <a:t>h6&gt;</a:t>
            </a:r>
          </a:p>
          <a:p>
            <a:pPr marL="0" indent="0">
              <a:buNone/>
            </a:pPr>
            <a:r>
              <a:rPr lang="en-US" sz="1400">
                <a:latin typeface="Courier New" panose="02070309020205020404" pitchFamily="49" charset="0"/>
                <a:cs typeface="Courier New" panose="02070309020205020404" pitchFamily="49" charset="0"/>
              </a:rPr>
              <a:t>    &lt;script&gt;</a:t>
            </a:r>
          </a:p>
          <a:p>
            <a:pPr marL="0" indent="0">
              <a:buNone/>
            </a:pPr>
            <a:r>
              <a:rPr lang="en-US" sz="1400">
                <a:latin typeface="Courier New" panose="02070309020205020404" pitchFamily="49" charset="0"/>
                <a:cs typeface="Courier New" panose="02070309020205020404" pitchFamily="49" charset="0"/>
              </a:rPr>
              <a:t>    getCurrentTime();</a:t>
            </a:r>
          </a:p>
          <a:p>
            <a:pPr marL="0" indent="0">
              <a:buNone/>
            </a:pPr>
            <a:r>
              <a:rPr lang="en-US" sz="1400">
                <a:latin typeface="Courier New" panose="02070309020205020404" pitchFamily="49" charset="0"/>
                <a:cs typeface="Courier New" panose="02070309020205020404" pitchFamily="49" charset="0"/>
              </a:rPr>
              <a:t>    setInterval('getCurrentTime()', 60000)</a:t>
            </a:r>
          </a:p>
          <a:p>
            <a:pPr marL="0" indent="0">
              <a:buNone/>
            </a:pPr>
            <a:r>
              <a:rPr lang="en-US" sz="1400">
                <a:latin typeface="Courier New" panose="02070309020205020404" pitchFamily="49" charset="0"/>
                <a:cs typeface="Courier New" panose="02070309020205020404" pitchFamily="49" charset="0"/>
              </a:rPr>
              <a:t>    &lt;/script&gt;</a:t>
            </a:r>
          </a:p>
          <a:p>
            <a:pPr marL="0" indent="0">
              <a:buNone/>
            </a:pPr>
            <a:r>
              <a:rPr lang="en-US" sz="1400">
                <a:latin typeface="Courier New" panose="02070309020205020404" pitchFamily="49" charset="0"/>
                <a:cs typeface="Courier New" panose="02070309020205020404" pitchFamily="49" charset="0"/>
              </a:rPr>
              <a:t>  &lt;/body&gt;</a:t>
            </a:r>
          </a:p>
          <a:p>
            <a:pPr marL="0" indent="0">
              <a:buNone/>
            </a:pPr>
            <a:r>
              <a:rPr lang="en-US" sz="1400">
                <a:latin typeface="Courier New" panose="02070309020205020404" pitchFamily="49" charset="0"/>
                <a:cs typeface="Courier New" panose="02070309020205020404" pitchFamily="49" charset="0"/>
              </a:rPr>
              <a:t>&lt;/html&gt;</a:t>
            </a:r>
          </a:p>
        </p:txBody>
      </p:sp>
      <p:sp>
        <p:nvSpPr>
          <p:cNvPr id="4" name="Footer Placeholder 3"/>
          <p:cNvSpPr>
            <a:spLocks noGrp="1"/>
          </p:cNvSpPr>
          <p:nvPr>
            <p:ph type="ftr" sz="quarter" idx="11"/>
          </p:nvPr>
        </p:nvSpPr>
        <p:spPr>
          <a:xfrm>
            <a:off x="29718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90900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a:t>
            </a:r>
            <a:r>
              <a:rPr lang="en-US" smtClean="0"/>
              <a:t>and Objectives (1 of 2)</a:t>
            </a:r>
            <a:endParaRPr lang="en-US" dirty="0"/>
          </a:p>
        </p:txBody>
      </p:sp>
      <p:sp>
        <p:nvSpPr>
          <p:cNvPr id="3" name="Content Placeholder 2"/>
          <p:cNvSpPr>
            <a:spLocks noGrp="1"/>
          </p:cNvSpPr>
          <p:nvPr>
            <p:ph idx="1"/>
          </p:nvPr>
        </p:nvSpPr>
        <p:spPr>
          <a:xfrm>
            <a:off x="457200" y="1371600"/>
            <a:ext cx="8229600" cy="4800600"/>
          </a:xfrm>
        </p:spPr>
        <p:txBody>
          <a:bodyPr>
            <a:noAutofit/>
          </a:bodyPr>
          <a:lstStyle/>
          <a:p>
            <a:r>
              <a:rPr lang="en-US" sz="2000" smtClean="0"/>
              <a:t>Present a </a:t>
            </a:r>
            <a:r>
              <a:rPr lang="en-US" sz="2000" dirty="0" smtClean="0"/>
              <a:t>brief history of the </a:t>
            </a:r>
            <a:r>
              <a:rPr lang="en-US" sz="2000" smtClean="0"/>
              <a:t>PHP</a:t>
            </a:r>
            <a:r>
              <a:rPr lang="en-US" sz="2000" dirty="0" smtClean="0"/>
              <a:t> language as a reasonable choice for </a:t>
            </a:r>
            <a:r>
              <a:rPr lang="en-US" sz="2000" smtClean="0"/>
              <a:t>server-side processing</a:t>
            </a:r>
            <a:endParaRPr lang="en-US" sz="2000" dirty="0" smtClean="0"/>
          </a:p>
          <a:p>
            <a:r>
              <a:rPr lang="en-US" sz="2000" smtClean="0"/>
              <a:t>Discuss how PHP</a:t>
            </a:r>
            <a:r>
              <a:rPr lang="en-US" sz="2000" dirty="0" smtClean="0"/>
              <a:t> fits into the overall web picture as a scripting language</a:t>
            </a:r>
          </a:p>
          <a:p>
            <a:r>
              <a:rPr lang="en-US" sz="2000"/>
              <a:t>Discuss several features of the PHP language, as required for our </a:t>
            </a:r>
            <a:r>
              <a:rPr lang="en-US" sz="2000" smtClean="0"/>
              <a:t>purposes (while comparing and contrasting with JavaScript):</a:t>
            </a:r>
            <a:endParaRPr lang="en-US" sz="2000"/>
          </a:p>
          <a:p>
            <a:pPr lvl="1"/>
            <a:r>
              <a:rPr lang="en-US" sz="2000"/>
              <a:t>comments, variables (including </a:t>
            </a:r>
            <a:r>
              <a:rPr lang="en-US" sz="2000" i="1"/>
              <a:t>superglobals</a:t>
            </a:r>
            <a:r>
              <a:rPr lang="en-US" sz="2000"/>
              <a:t>)</a:t>
            </a:r>
            <a:r>
              <a:rPr lang="en-US" sz="2000" i="1"/>
              <a:t>, numerical and </a:t>
            </a:r>
            <a:r>
              <a:rPr lang="en-US" sz="2000"/>
              <a:t>string data types, expressions and operators, arrays, built-in and programmer defined functions, file output, and server-side inclusion of files</a:t>
            </a:r>
          </a:p>
          <a:p>
            <a:r>
              <a:rPr lang="en-US" sz="2000" smtClean="0"/>
              <a:t>Incorporate into our home page </a:t>
            </a:r>
            <a:r>
              <a:rPr lang="en-US" sz="2000" dirty="0" smtClean="0"/>
              <a:t>a PHP-generated welcome message, including the current date </a:t>
            </a:r>
            <a:r>
              <a:rPr lang="en-US" sz="2000" smtClean="0"/>
              <a:t>and time</a:t>
            </a:r>
          </a:p>
          <a:p>
            <a:r>
              <a:rPr lang="en-US" sz="2000" smtClean="0"/>
              <a:t>Discuss how </a:t>
            </a:r>
            <a:r>
              <a:rPr lang="en-US" sz="2000"/>
              <a:t>to </a:t>
            </a:r>
            <a:r>
              <a:rPr lang="en-US" sz="2000" smtClean="0"/>
              <a:t>make the date and time of our </a:t>
            </a:r>
            <a:r>
              <a:rPr lang="en-US" sz="2000"/>
              <a:t>home page </a:t>
            </a:r>
            <a:r>
              <a:rPr lang="en-US" sz="2000" smtClean="0"/>
              <a:t>welcome message keep up-to-date</a:t>
            </a:r>
            <a:endParaRPr lang="en-US" sz="200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 Browser </a:t>
            </a:r>
            <a:r>
              <a:rPr lang="en-US" sz="2800" dirty="0"/>
              <a:t>D</a:t>
            </a:r>
            <a:r>
              <a:rPr lang="en-US" sz="2800" smtClean="0"/>
              <a:t>isplay </a:t>
            </a:r>
            <a:r>
              <a:rPr lang="en-US" sz="2800" dirty="0" smtClean="0"/>
              <a:t>of </a:t>
            </a:r>
            <a:r>
              <a:rPr lang="en-US" sz="2800" dirty="0" smtClean="0">
                <a:latin typeface="Courier New" pitchFamily="49" charset="0"/>
                <a:cs typeface="Courier New" pitchFamily="49" charset="0"/>
              </a:rPr>
              <a:t>index.php</a:t>
            </a:r>
            <a:r>
              <a:rPr lang="en-US" sz="2800" smtClean="0"/>
              <a:t>: Now Contains</a:t>
            </a:r>
            <a:br>
              <a:rPr lang="en-US" sz="2800" smtClean="0"/>
            </a:br>
            <a:r>
              <a:rPr lang="en-US" sz="2000" smtClean="0"/>
              <a:t>A Welcome </a:t>
            </a:r>
            <a:r>
              <a:rPr lang="en-US" sz="2000" dirty="0"/>
              <a:t>M</a:t>
            </a:r>
            <a:r>
              <a:rPr lang="en-US" sz="2000" smtClean="0"/>
              <a:t>essage, with Date and Time </a:t>
            </a:r>
            <a:r>
              <a:rPr lang="en-US" sz="2000" dirty="0" smtClean="0"/>
              <a:t>from the </a:t>
            </a:r>
            <a:r>
              <a:rPr lang="en-US" sz="2000" smtClean="0"/>
              <a:t>PHP Script </a:t>
            </a:r>
            <a:r>
              <a:rPr lang="en-US" sz="2000" dirty="0"/>
              <a:t>O</a:t>
            </a:r>
            <a:r>
              <a:rPr lang="en-US" sz="2000" smtClean="0"/>
              <a:t>utput</a:t>
            </a:r>
            <a:endParaRPr lang="en-US" sz="2000" dirty="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1634" y="1600200"/>
            <a:ext cx="7020731" cy="4525963"/>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A Browser Display of </a:t>
            </a:r>
            <a:r>
              <a:rPr lang="en-US" sz="3600" smtClean="0">
                <a:latin typeface="Courier New" panose="02070309020205020404" pitchFamily="49" charset="0"/>
                <a:cs typeface="Courier New" panose="02070309020205020404" pitchFamily="49" charset="0"/>
              </a:rPr>
              <a:t>test_get.html</a:t>
            </a:r>
            <a:endParaRPr lang="en-US" sz="3600">
              <a:latin typeface="Courier New" panose="02070309020205020404" pitchFamily="49" charset="0"/>
              <a:cs typeface="Courier New" panose="02070309020205020404"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91" y="1814094"/>
            <a:ext cx="7980218" cy="4098175"/>
          </a:xfrm>
        </p:spPr>
      </p:pic>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3886974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US" smtClean="0">
                <a:latin typeface="Courier New" panose="02070309020205020404" pitchFamily="49" charset="0"/>
                <a:cs typeface="Courier New" panose="02070309020205020404" pitchFamily="49" charset="0"/>
              </a:rPr>
              <a:t>test_get.html</a:t>
            </a:r>
            <a:r>
              <a:rPr lang="en-US" smtClean="0"/>
              <a:t> File</a:t>
            </a:r>
            <a:endParaRPr lang="en-US"/>
          </a:p>
        </p:txBody>
      </p:sp>
      <p:sp>
        <p:nvSpPr>
          <p:cNvPr id="3" name="Content Placeholder 2"/>
          <p:cNvSpPr>
            <a:spLocks noGrp="1"/>
          </p:cNvSpPr>
          <p:nvPr>
            <p:ph idx="1"/>
          </p:nvPr>
        </p:nvSpPr>
        <p:spPr/>
        <p:txBody>
          <a:bodyPr>
            <a:normAutofit fontScale="32500" lnSpcReduction="20000"/>
          </a:bodyPr>
          <a:lstStyle/>
          <a:p>
            <a:pPr marL="0" indent="0">
              <a:buNone/>
            </a:pPr>
            <a:r>
              <a:rPr lang="en-US" sz="3700">
                <a:latin typeface="Courier New" panose="02070309020205020404" pitchFamily="49" charset="0"/>
                <a:cs typeface="Courier New" panose="02070309020205020404" pitchFamily="49" charset="0"/>
              </a:rPr>
              <a:t>&lt;!DOCTYPE html&gt;</a:t>
            </a:r>
          </a:p>
          <a:p>
            <a:pPr marL="0" indent="0">
              <a:buNone/>
            </a:pPr>
            <a:r>
              <a:rPr lang="en-US" sz="3700">
                <a:latin typeface="Courier New" panose="02070309020205020404" pitchFamily="49" charset="0"/>
                <a:cs typeface="Courier New" panose="02070309020205020404" pitchFamily="49" charset="0"/>
              </a:rPr>
              <a:t>&lt;!-- test_get.html --&gt;</a:t>
            </a:r>
          </a:p>
          <a:p>
            <a:pPr marL="0" indent="0">
              <a:buNone/>
            </a:pPr>
            <a:r>
              <a:rPr lang="en-US" sz="3700">
                <a:latin typeface="Courier New" panose="02070309020205020404" pitchFamily="49" charset="0"/>
                <a:cs typeface="Courier New" panose="02070309020205020404" pitchFamily="49" charset="0"/>
              </a:rPr>
              <a:t>&lt;html lang="en"&gt;</a:t>
            </a:r>
          </a:p>
          <a:p>
            <a:pPr marL="0" indent="0">
              <a:buNone/>
            </a:pPr>
            <a:r>
              <a:rPr lang="en-US" sz="3700">
                <a:latin typeface="Courier New" panose="02070309020205020404" pitchFamily="49" charset="0"/>
                <a:cs typeface="Courier New" panose="02070309020205020404" pitchFamily="49" charset="0"/>
              </a:rPr>
              <a:t>  &lt;head&gt;</a:t>
            </a:r>
          </a:p>
          <a:p>
            <a:pPr marL="0" indent="0">
              <a:buNone/>
            </a:pPr>
            <a:r>
              <a:rPr lang="en-US" sz="3700">
                <a:latin typeface="Courier New" panose="02070309020205020404" pitchFamily="49" charset="0"/>
                <a:cs typeface="Courier New" panose="02070309020205020404" pitchFamily="49" charset="0"/>
              </a:rPr>
              <a:t>    &lt;meta charset="utf-8"&gt;</a:t>
            </a:r>
          </a:p>
          <a:p>
            <a:pPr marL="0" indent="0">
              <a:buNone/>
            </a:pPr>
            <a:r>
              <a:rPr lang="en-US" sz="3700">
                <a:latin typeface="Courier New" panose="02070309020205020404" pitchFamily="49" charset="0"/>
                <a:cs typeface="Courier New" panose="02070309020205020404" pitchFamily="49" charset="0"/>
              </a:rPr>
              <a:t>    &lt;title&gt;Test Get&lt;/title&gt;</a:t>
            </a:r>
          </a:p>
          <a:p>
            <a:pPr marL="0" indent="0">
              <a:buNone/>
            </a:pPr>
            <a:r>
              <a:rPr lang="en-US" sz="3700">
                <a:latin typeface="Courier New" panose="02070309020205020404" pitchFamily="49" charset="0"/>
                <a:cs typeface="Courier New" panose="02070309020205020404" pitchFamily="49" charset="0"/>
              </a:rPr>
              <a:t>  &lt;/head&gt;</a:t>
            </a:r>
          </a:p>
          <a:p>
            <a:pPr marL="0" indent="0">
              <a:buNone/>
            </a:pPr>
            <a:r>
              <a:rPr lang="en-US" sz="3700">
                <a:latin typeface="Courier New" panose="02070309020205020404" pitchFamily="49" charset="0"/>
                <a:cs typeface="Courier New" panose="02070309020205020404" pitchFamily="49" charset="0"/>
              </a:rPr>
              <a:t>  &lt;body&gt;</a:t>
            </a:r>
          </a:p>
          <a:p>
            <a:pPr marL="0" indent="0">
              <a:buNone/>
            </a:pPr>
            <a:r>
              <a:rPr lang="en-US" sz="3700">
                <a:latin typeface="Courier New" panose="02070309020205020404" pitchFamily="49" charset="0"/>
                <a:cs typeface="Courier New" panose="02070309020205020404" pitchFamily="49" charset="0"/>
              </a:rPr>
              <a:t>    &lt;p&gt;Perform the following steps:&lt;p&gt;</a:t>
            </a:r>
          </a:p>
          <a:p>
            <a:pPr marL="0" indent="0">
              <a:buNone/>
            </a:pPr>
            <a:r>
              <a:rPr lang="en-US" sz="3700">
                <a:latin typeface="Courier New" panose="02070309020205020404" pitchFamily="49" charset="0"/>
                <a:cs typeface="Courier New" panose="02070309020205020404" pitchFamily="49" charset="0"/>
              </a:rPr>
              <a:t>    &lt;ol&gt;</a:t>
            </a:r>
          </a:p>
          <a:p>
            <a:pPr marL="0" indent="0">
              <a:buNone/>
            </a:pPr>
            <a:r>
              <a:rPr lang="en-US" sz="3700">
                <a:latin typeface="Courier New" panose="02070309020205020404" pitchFamily="49" charset="0"/>
                <a:cs typeface="Courier New" panose="02070309020205020404" pitchFamily="49" charset="0"/>
              </a:rPr>
              <a:t>      &lt;li&gt;Enter two integers into the form below.&lt;/li&gt;</a:t>
            </a:r>
          </a:p>
          <a:p>
            <a:pPr marL="0" indent="0">
              <a:buNone/>
            </a:pPr>
            <a:r>
              <a:rPr lang="en-US" sz="3700">
                <a:latin typeface="Courier New" panose="02070309020205020404" pitchFamily="49" charset="0"/>
                <a:cs typeface="Courier New" panose="02070309020205020404" pitchFamily="49" charset="0"/>
              </a:rPr>
              <a:t>      &lt;li&gt;Click the form's submit button.&lt;/li&gt;</a:t>
            </a:r>
          </a:p>
          <a:p>
            <a:pPr marL="0" indent="0">
              <a:buNone/>
            </a:pPr>
            <a:r>
              <a:rPr lang="en-US" sz="3700">
                <a:latin typeface="Courier New" panose="02070309020205020404" pitchFamily="49" charset="0"/>
                <a:cs typeface="Courier New" panose="02070309020205020404" pitchFamily="49" charset="0"/>
              </a:rPr>
              <a:t>      &lt;li&gt;View the resulting display (of course).&lt;/li&gt;</a:t>
            </a:r>
          </a:p>
          <a:p>
            <a:pPr marL="0" indent="0">
              <a:buNone/>
            </a:pPr>
            <a:r>
              <a:rPr lang="en-US" sz="3700">
                <a:latin typeface="Courier New" panose="02070309020205020404" pitchFamily="49" charset="0"/>
                <a:cs typeface="Courier New" panose="02070309020205020404" pitchFamily="49" charset="0"/>
              </a:rPr>
              <a:t>      &lt;li&gt;But also look carefully at the contents of the</a:t>
            </a:r>
          </a:p>
          <a:p>
            <a:pPr marL="0" indent="0">
              <a:buNone/>
            </a:pPr>
            <a:r>
              <a:rPr lang="en-US" sz="3700">
                <a:latin typeface="Courier New" panose="02070309020205020404" pitchFamily="49" charset="0"/>
                <a:cs typeface="Courier New" panose="02070309020205020404" pitchFamily="49" charset="0"/>
              </a:rPr>
              <a:t>        &lt;br&gt;display page's address bar to see how the form</a:t>
            </a:r>
          </a:p>
          <a:p>
            <a:pPr marL="0" indent="0">
              <a:buNone/>
            </a:pPr>
            <a:r>
              <a:rPr lang="en-US" sz="3700">
                <a:latin typeface="Courier New" panose="02070309020205020404" pitchFamily="49" charset="0"/>
                <a:cs typeface="Courier New" panose="02070309020205020404" pitchFamily="49" charset="0"/>
              </a:rPr>
              <a:t>        &lt;br&gt;input data is passed to the PHP script for processing.&lt;/li&gt;</a:t>
            </a:r>
          </a:p>
          <a:p>
            <a:pPr marL="0" indent="0">
              <a:buNone/>
            </a:pPr>
            <a:r>
              <a:rPr lang="en-US" sz="3700">
                <a:latin typeface="Courier New" panose="02070309020205020404" pitchFamily="49" charset="0"/>
                <a:cs typeface="Courier New" panose="02070309020205020404" pitchFamily="49" charset="0"/>
              </a:rPr>
              <a:t>    &lt;/ol&gt;</a:t>
            </a:r>
          </a:p>
          <a:p>
            <a:pPr marL="0" indent="0">
              <a:buNone/>
            </a:pPr>
            <a:r>
              <a:rPr lang="en-US" sz="3700">
                <a:latin typeface="Courier New" panose="02070309020205020404" pitchFamily="49" charset="0"/>
                <a:cs typeface="Courier New" panose="02070309020205020404" pitchFamily="49" charset="0"/>
              </a:rPr>
              <a:t>    &lt;form method="get" action="test_get.php"&gt;</a:t>
            </a:r>
          </a:p>
          <a:p>
            <a:pPr marL="0" indent="0">
              <a:buNone/>
            </a:pPr>
            <a:r>
              <a:rPr lang="en-US" sz="3700">
                <a:latin typeface="Courier New" panose="02070309020205020404" pitchFamily="49" charset="0"/>
                <a:cs typeface="Courier New" panose="02070309020205020404" pitchFamily="49" charset="0"/>
              </a:rPr>
              <a:t>      &lt;p&gt;Value 1: &lt;input type="text" name="value1"&gt;&lt;/p&gt;</a:t>
            </a:r>
          </a:p>
          <a:p>
            <a:pPr marL="0" indent="0">
              <a:buNone/>
            </a:pPr>
            <a:r>
              <a:rPr lang="en-US" sz="3700">
                <a:latin typeface="Courier New" panose="02070309020205020404" pitchFamily="49" charset="0"/>
                <a:cs typeface="Courier New" panose="02070309020205020404" pitchFamily="49" charset="0"/>
              </a:rPr>
              <a:t>      &lt;p&gt;Value 2: &lt;input type="text" name="value2"&gt;&lt;/p&gt;</a:t>
            </a:r>
          </a:p>
          <a:p>
            <a:pPr marL="0" indent="0">
              <a:buNone/>
            </a:pPr>
            <a:r>
              <a:rPr lang="en-US" sz="3700">
                <a:latin typeface="Courier New" panose="02070309020205020404" pitchFamily="49" charset="0"/>
                <a:cs typeface="Courier New" panose="02070309020205020404" pitchFamily="49" charset="0"/>
              </a:rPr>
              <a:t>      &lt;p&gt;&lt;input type="submit" name="submit" value="Submit"&gt;&lt;/p&gt;</a:t>
            </a:r>
          </a:p>
          <a:p>
            <a:pPr marL="0" indent="0">
              <a:buNone/>
            </a:pPr>
            <a:r>
              <a:rPr lang="en-US" sz="3700">
                <a:latin typeface="Courier New" panose="02070309020205020404" pitchFamily="49" charset="0"/>
                <a:cs typeface="Courier New" panose="02070309020205020404" pitchFamily="49" charset="0"/>
              </a:rPr>
              <a:t>    &lt;/form&gt;</a:t>
            </a:r>
          </a:p>
          <a:p>
            <a:pPr marL="0" indent="0">
              <a:buNone/>
            </a:pPr>
            <a:r>
              <a:rPr lang="en-US" sz="3700">
                <a:latin typeface="Courier New" panose="02070309020205020404" pitchFamily="49" charset="0"/>
                <a:cs typeface="Courier New" panose="02070309020205020404" pitchFamily="49" charset="0"/>
              </a:rPr>
              <a:t>  &lt;/body&gt;</a:t>
            </a:r>
          </a:p>
          <a:p>
            <a:pPr marL="0" indent="0">
              <a:buNone/>
            </a:pPr>
            <a:r>
              <a:rPr lang="en-US" sz="3700">
                <a:latin typeface="Courier New" panose="02070309020205020404" pitchFamily="49" charset="0"/>
                <a:cs typeface="Courier New" panose="02070309020205020404" pitchFamily="49" charset="0"/>
              </a:rPr>
              <a:t>&lt;/html&gt;</a:t>
            </a:r>
          </a:p>
          <a:p>
            <a:pPr marL="0" indent="0">
              <a:buNone/>
            </a:pPr>
            <a:endParaRPr lang="en-US"/>
          </a:p>
        </p:txBody>
      </p:sp>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4049212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a:t>
            </a:r>
            <a:r>
              <a:rPr lang="en-US" smtClean="0">
                <a:latin typeface="Courier New" panose="02070309020205020404" pitchFamily="49" charset="0"/>
                <a:cs typeface="Courier New" panose="02070309020205020404" pitchFamily="49" charset="0"/>
              </a:rPr>
              <a:t>test_get.php</a:t>
            </a:r>
            <a:r>
              <a:rPr lang="en-US" smtClean="0"/>
              <a:t> File (Part 1 of 2)</a:t>
            </a:r>
            <a:endParaRPr lang="en-US"/>
          </a:p>
        </p:txBody>
      </p:sp>
      <p:sp>
        <p:nvSpPr>
          <p:cNvPr id="3" name="Content Placeholder 2"/>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&lt;!DOCTYPE html&gt;</a:t>
            </a:r>
          </a:p>
          <a:p>
            <a:pPr marL="0" indent="0">
              <a:buNone/>
            </a:pPr>
            <a:r>
              <a:rPr lang="en-US">
                <a:latin typeface="Courier New" panose="02070309020205020404" pitchFamily="49" charset="0"/>
                <a:cs typeface="Courier New" panose="02070309020205020404" pitchFamily="49" charset="0"/>
              </a:rPr>
              <a:t>&lt;!-- test_get.php --&gt;</a:t>
            </a:r>
          </a:p>
          <a:p>
            <a:pPr marL="0" indent="0">
              <a:buNone/>
            </a:pPr>
            <a:r>
              <a:rPr lang="en-US">
                <a:latin typeface="Courier New" panose="02070309020205020404" pitchFamily="49" charset="0"/>
                <a:cs typeface="Courier New" panose="02070309020205020404" pitchFamily="49" charset="0"/>
              </a:rPr>
              <a:t>&lt;html lang="en"&gt;</a:t>
            </a:r>
          </a:p>
          <a:p>
            <a:pPr marL="0" indent="0">
              <a:buNone/>
            </a:pPr>
            <a:r>
              <a:rPr lang="en-US">
                <a:latin typeface="Courier New" panose="02070309020205020404" pitchFamily="49" charset="0"/>
                <a:cs typeface="Courier New" panose="02070309020205020404" pitchFamily="49" charset="0"/>
              </a:rPr>
              <a:t>  &lt;head&gt;</a:t>
            </a:r>
          </a:p>
          <a:p>
            <a:pPr marL="0" indent="0">
              <a:buNone/>
            </a:pPr>
            <a:r>
              <a:rPr lang="en-US">
                <a:latin typeface="Courier New" panose="02070309020205020404" pitchFamily="49" charset="0"/>
                <a:cs typeface="Courier New" panose="02070309020205020404" pitchFamily="49" charset="0"/>
              </a:rPr>
              <a:t>    &lt;meta charset="utf-8"&gt;</a:t>
            </a:r>
          </a:p>
          <a:p>
            <a:pPr marL="0" indent="0">
              <a:buNone/>
            </a:pPr>
            <a:r>
              <a:rPr lang="en-US">
                <a:latin typeface="Courier New" panose="02070309020205020404" pitchFamily="49" charset="0"/>
                <a:cs typeface="Courier New" panose="02070309020205020404" pitchFamily="49" charset="0"/>
              </a:rPr>
              <a:t>    &lt;title&gt;A PHP Script for Testing the GET Protocol&lt;/title&gt;</a:t>
            </a:r>
          </a:p>
          <a:p>
            <a:pPr marL="0" indent="0">
              <a:buNone/>
            </a:pPr>
            <a:r>
              <a:rPr lang="en-US">
                <a:latin typeface="Courier New" panose="02070309020205020404" pitchFamily="49" charset="0"/>
                <a:cs typeface="Courier New" panose="02070309020205020404" pitchFamily="49" charset="0"/>
              </a:rPr>
              <a:t>  &lt;/head&gt;</a:t>
            </a:r>
          </a:p>
          <a:p>
            <a:pPr marL="0" indent="0">
              <a:buNone/>
            </a:pPr>
            <a:r>
              <a:rPr lang="en-US">
                <a:latin typeface="Courier New" panose="02070309020205020404" pitchFamily="49" charset="0"/>
                <a:cs typeface="Courier New" panose="02070309020205020404" pitchFamily="49" charset="0"/>
              </a:rPr>
              <a:t>  &lt;body&gt;</a:t>
            </a:r>
          </a:p>
          <a:p>
            <a:pPr marL="0" indent="0">
              <a:buNone/>
            </a:pPr>
            <a:r>
              <a:rPr lang="en-US">
                <a:latin typeface="Courier New" panose="02070309020205020404" pitchFamily="49" charset="0"/>
                <a:cs typeface="Courier New" panose="02070309020205020404" pitchFamily="49" charset="0"/>
              </a:rPr>
              <a:t>    &lt;?php</a:t>
            </a:r>
          </a:p>
          <a:p>
            <a:pPr marL="0" indent="0">
              <a:buNone/>
            </a:pPr>
            <a:r>
              <a:rPr lang="en-US">
                <a:latin typeface="Courier New" panose="02070309020205020404" pitchFamily="49" charset="0"/>
                <a:cs typeface="Courier New" panose="02070309020205020404" pitchFamily="49" charset="0"/>
              </a:rPr>
              <a:t>    echo "&lt;h2&gt;You sent me the values $_GET[value1] and $_GET[value2].</a:t>
            </a:r>
          </a:p>
          <a:p>
            <a:pPr marL="0" indent="0">
              <a:buNone/>
            </a:pPr>
            <a:r>
              <a:rPr lang="en-US">
                <a:latin typeface="Courier New" panose="02070309020205020404" pitchFamily="49" charset="0"/>
                <a:cs typeface="Courier New" panose="02070309020205020404" pitchFamily="49" charset="0"/>
              </a:rPr>
              <a:t>        &lt;br&gt;Here is their product: ";</a:t>
            </a:r>
          </a:p>
          <a:p>
            <a:pPr marL="0" indent="0">
              <a:buNone/>
            </a:pPr>
            <a:r>
              <a:rPr lang="en-US">
                <a:latin typeface="Courier New" panose="02070309020205020404" pitchFamily="49" charset="0"/>
                <a:cs typeface="Courier New" panose="02070309020205020404" pitchFamily="49" charset="0"/>
              </a:rPr>
              <a:t>    echo $_GET['value1'] * $_GET['value2'];</a:t>
            </a:r>
          </a:p>
          <a:p>
            <a:pPr marL="0" indent="0">
              <a:buNone/>
            </a:pPr>
            <a:r>
              <a:rPr lang="en-US">
                <a:latin typeface="Courier New" panose="02070309020205020404" pitchFamily="49" charset="0"/>
                <a:cs typeface="Courier New" panose="02070309020205020404" pitchFamily="49" charset="0"/>
              </a:rPr>
              <a:t>    echo "&lt;/h2&gt;";</a:t>
            </a:r>
          </a:p>
          <a:p>
            <a:pPr marL="0" indent="0">
              <a:buNone/>
            </a:pPr>
            <a:r>
              <a:rPr lang="en-US">
                <a:latin typeface="Courier New" panose="02070309020205020404" pitchFamily="49" charset="0"/>
                <a:cs typeface="Courier New" panose="02070309020205020404" pitchFamily="49" charset="0"/>
              </a:rPr>
              <a:t>    //Note in the above code that within the double quoted string</a:t>
            </a:r>
          </a:p>
          <a:p>
            <a:pPr marL="0" indent="0">
              <a:buNone/>
            </a:pPr>
            <a:r>
              <a:rPr lang="en-US">
                <a:latin typeface="Courier New" panose="02070309020205020404" pitchFamily="49" charset="0"/>
                <a:cs typeface="Courier New" panose="02070309020205020404" pitchFamily="49" charset="0"/>
              </a:rPr>
              <a:t>    //there are no single quotes surrounding value1 or value2, but</a:t>
            </a:r>
          </a:p>
          <a:p>
            <a:pPr marL="0" indent="0">
              <a:buNone/>
            </a:pPr>
            <a:r>
              <a:rPr lang="en-US">
                <a:latin typeface="Courier New" panose="02070309020205020404" pitchFamily="49" charset="0"/>
                <a:cs typeface="Courier New" panose="02070309020205020404" pitchFamily="49" charset="0"/>
              </a:rPr>
              <a:t>    //outside double quotes value1 and value2 are surrounded by</a:t>
            </a:r>
          </a:p>
          <a:p>
            <a:pPr marL="0" indent="0">
              <a:buNone/>
            </a:pPr>
            <a:r>
              <a:rPr lang="en-US">
                <a:latin typeface="Courier New" panose="02070309020205020404" pitchFamily="49" charset="0"/>
                <a:cs typeface="Courier New" panose="02070309020205020404" pitchFamily="49" charset="0"/>
              </a:rPr>
              <a:t>    //single quotes. There are other ways to structure this code</a:t>
            </a:r>
          </a:p>
          <a:p>
            <a:pPr marL="0" indent="0">
              <a:buNone/>
            </a:pPr>
            <a:r>
              <a:rPr lang="en-US">
                <a:latin typeface="Courier New" panose="02070309020205020404" pitchFamily="49" charset="0"/>
                <a:cs typeface="Courier New" panose="02070309020205020404" pitchFamily="49" charset="0"/>
              </a:rPr>
              <a:t>    //while achieving the same output, but this is probably the</a:t>
            </a:r>
          </a:p>
          <a:p>
            <a:pPr marL="0" indent="0">
              <a:buNone/>
            </a:pPr>
            <a:r>
              <a:rPr lang="en-US">
                <a:latin typeface="Courier New" panose="02070309020205020404" pitchFamily="49" charset="0"/>
                <a:cs typeface="Courier New" panose="02070309020205020404" pitchFamily="49" charset="0"/>
              </a:rPr>
              <a:t>    //simplest and least likely to cause hard-to-find bugs.</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p>
        </p:txBody>
      </p:sp>
      <p:sp>
        <p:nvSpPr>
          <p:cNvPr id="4" name="Footer Placeholder 3"/>
          <p:cNvSpPr>
            <a:spLocks noGrp="1"/>
          </p:cNvSpPr>
          <p:nvPr>
            <p:ph type="ftr" sz="quarter" idx="11"/>
          </p:nvPr>
        </p:nvSpPr>
        <p:spPr>
          <a:xfrm>
            <a:off x="29718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816434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a:t>
            </a:r>
            <a:r>
              <a:rPr lang="en-US">
                <a:latin typeface="Courier New" panose="02070309020205020404" pitchFamily="49" charset="0"/>
                <a:cs typeface="Courier New" panose="02070309020205020404" pitchFamily="49" charset="0"/>
              </a:rPr>
              <a:t>test_get.php</a:t>
            </a:r>
            <a:r>
              <a:rPr lang="en-US"/>
              <a:t> File (Part </a:t>
            </a:r>
            <a:r>
              <a:rPr lang="en-US" smtClean="0"/>
              <a:t>2 </a:t>
            </a:r>
            <a:r>
              <a:rPr lang="en-US"/>
              <a:t>of 2)</a:t>
            </a:r>
          </a:p>
        </p:txBody>
      </p:sp>
      <p:sp>
        <p:nvSpPr>
          <p:cNvPr id="3" name="Content Placeholder 2"/>
          <p:cNvSpPr>
            <a:spLocks noGrp="1"/>
          </p:cNvSpPr>
          <p:nvPr>
            <p:ph idx="1"/>
          </p:nvPr>
        </p:nvSpPr>
        <p:spPr/>
        <p:txBody>
          <a:bodyPr>
            <a:normAutofit/>
          </a:bodyPr>
          <a:lstStyle/>
          <a:p>
            <a:pPr marL="0" indent="0">
              <a:buNone/>
            </a:pPr>
            <a:r>
              <a:rPr lang="en-US" sz="1400">
                <a:latin typeface="Courier New" panose="02070309020205020404" pitchFamily="49" charset="0"/>
                <a:cs typeface="Courier New" panose="02070309020205020404" pitchFamily="49" charset="0"/>
              </a:rPr>
              <a:t> $value = 7;</a:t>
            </a:r>
          </a:p>
          <a:p>
            <a:pPr marL="0" indent="0">
              <a:buNone/>
            </a:pPr>
            <a:r>
              <a:rPr lang="en-US" sz="1400">
                <a:latin typeface="Courier New" panose="02070309020205020404" pitchFamily="49" charset="0"/>
                <a:cs typeface="Courier New" panose="02070309020205020404" pitchFamily="49" charset="0"/>
              </a:rPr>
              <a:t>    displayValues($value); //Note: function call (this line)</a:t>
            </a:r>
          </a:p>
          <a:p>
            <a:pPr marL="0" indent="0">
              <a:buNone/>
            </a:pPr>
            <a:r>
              <a:rPr lang="en-US" sz="1400">
                <a:latin typeface="Courier New" panose="02070309020205020404" pitchFamily="49" charset="0"/>
                <a:cs typeface="Courier New" panose="02070309020205020404" pitchFamily="49" charset="0"/>
              </a:rPr>
              <a:t>                           //can precede function definition:</a:t>
            </a:r>
          </a:p>
          <a:p>
            <a:pPr marL="0" indent="0">
              <a:buNone/>
            </a:pPr>
            <a:r>
              <a:rPr lang="en-US" sz="1400">
                <a:latin typeface="Courier New" panose="02070309020205020404" pitchFamily="49" charset="0"/>
                <a:cs typeface="Courier New" panose="02070309020205020404" pitchFamily="49" charset="0"/>
              </a:rPr>
              <a:t>    function displayValues($val)</a:t>
            </a:r>
          </a:p>
          <a:p>
            <a:pPr marL="0" indent="0">
              <a:buNone/>
            </a:pPr>
            <a:r>
              <a:rPr lang="en-US" sz="1400">
                <a:latin typeface="Courier New" panose="02070309020205020404" pitchFamily="49" charset="0"/>
                <a:cs typeface="Courier New" panose="02070309020205020404" pitchFamily="49" charset="0"/>
              </a:rPr>
              <a:t>    {</a:t>
            </a:r>
          </a:p>
          <a:p>
            <a:pPr marL="0" indent="0">
              <a:buNone/>
            </a:pPr>
            <a:r>
              <a:rPr lang="en-US" sz="1400">
                <a:latin typeface="Courier New" panose="02070309020205020404" pitchFamily="49" charset="0"/>
                <a:cs typeface="Courier New" panose="02070309020205020404" pitchFamily="49" charset="0"/>
              </a:rPr>
              <a:t>        echo "&lt;h3&gt;From the function displayValues(), \$val=$val.";</a:t>
            </a:r>
          </a:p>
          <a:p>
            <a:pPr marL="0" indent="0">
              <a:buNone/>
            </a:pPr>
            <a:r>
              <a:rPr lang="en-US" sz="1400">
                <a:latin typeface="Courier New" panose="02070309020205020404" pitchFamily="49" charset="0"/>
                <a:cs typeface="Courier New" panose="02070309020205020404" pitchFamily="49" charset="0"/>
              </a:rPr>
              <a:t>        echo "&lt;br&gt;From the function displayValues(), \$value=$value.&lt;/h3&gt;";</a:t>
            </a:r>
          </a:p>
          <a:p>
            <a:pPr marL="0" indent="0">
              <a:buNone/>
            </a:pPr>
            <a:r>
              <a:rPr lang="en-US" sz="1400">
                <a:latin typeface="Courier New" panose="02070309020205020404" pitchFamily="49" charset="0"/>
                <a:cs typeface="Courier New" panose="02070309020205020404" pitchFamily="49" charset="0"/>
              </a:rPr>
              <a:t>        echo "&lt;h4&gt;You need to know why the value 7 appears in the</a:t>
            </a:r>
          </a:p>
          <a:p>
            <a:pPr marL="0" indent="0">
              <a:buNone/>
            </a:pPr>
            <a:r>
              <a:rPr lang="en-US" sz="1400">
                <a:latin typeface="Courier New" panose="02070309020205020404" pitchFamily="49" charset="0"/>
                <a:cs typeface="Courier New" panose="02070309020205020404" pitchFamily="49" charset="0"/>
              </a:rPr>
              <a:t>            &lt;br&gt;first of the two statements immediately above,&lt;br&gt;</a:t>
            </a:r>
          </a:p>
          <a:p>
            <a:pPr marL="0" indent="0">
              <a:buNone/>
            </a:pPr>
            <a:r>
              <a:rPr lang="en-US" sz="1400">
                <a:latin typeface="Courier New" panose="02070309020205020404" pitchFamily="49" charset="0"/>
                <a:cs typeface="Courier New" panose="02070309020205020404" pitchFamily="49" charset="0"/>
              </a:rPr>
              <a:t>            but not in the second. Can you explain this?&lt;br&gt;Hint:</a:t>
            </a:r>
          </a:p>
          <a:p>
            <a:pPr marL="0" indent="0">
              <a:buNone/>
            </a:pPr>
            <a:r>
              <a:rPr lang="en-US" sz="1400">
                <a:latin typeface="Courier New" panose="02070309020205020404" pitchFamily="49" charset="0"/>
                <a:cs typeface="Courier New" panose="02070309020205020404" pitchFamily="49" charset="0"/>
              </a:rPr>
              <a:t>            &lt;br&gt;Look at the PHP code to see what this little&lt;br&gt;</a:t>
            </a:r>
          </a:p>
          <a:p>
            <a:pPr marL="0" indent="0">
              <a:buNone/>
            </a:pPr>
            <a:r>
              <a:rPr lang="en-US" sz="1400">
                <a:latin typeface="Courier New" panose="02070309020205020404" pitchFamily="49" charset="0"/>
                <a:cs typeface="Courier New" panose="02070309020205020404" pitchFamily="49" charset="0"/>
              </a:rPr>
              <a:t>            example tells you about PHP variable scope.&lt;/h4&gt;";</a:t>
            </a:r>
          </a:p>
          <a:p>
            <a:pPr marL="0" indent="0">
              <a:buNone/>
            </a:pPr>
            <a:r>
              <a:rPr lang="en-US" sz="1400">
                <a:latin typeface="Courier New" panose="02070309020205020404" pitchFamily="49" charset="0"/>
                <a:cs typeface="Courier New" panose="02070309020205020404" pitchFamily="49" charset="0"/>
              </a:rPr>
              <a:t>    }</a:t>
            </a:r>
          </a:p>
          <a:p>
            <a:pPr marL="0" indent="0">
              <a:buNone/>
            </a:pPr>
            <a:r>
              <a:rPr lang="en-US" sz="1400">
                <a:latin typeface="Courier New" panose="02070309020205020404" pitchFamily="49" charset="0"/>
                <a:cs typeface="Courier New" panose="02070309020205020404" pitchFamily="49" charset="0"/>
              </a:rPr>
              <a:t>    ?&gt;</a:t>
            </a:r>
          </a:p>
          <a:p>
            <a:pPr marL="0" indent="0">
              <a:buNone/>
            </a:pPr>
            <a:r>
              <a:rPr lang="en-US" sz="1400">
                <a:latin typeface="Courier New" panose="02070309020205020404" pitchFamily="49" charset="0"/>
                <a:cs typeface="Courier New" panose="02070309020205020404" pitchFamily="49" charset="0"/>
              </a:rPr>
              <a:t>  &lt;/body&gt;</a:t>
            </a:r>
          </a:p>
          <a:p>
            <a:pPr marL="0" indent="0">
              <a:buNone/>
            </a:pPr>
            <a:r>
              <a:rPr lang="en-US" sz="1400">
                <a:latin typeface="Courier New" panose="02070309020205020404" pitchFamily="49" charset="0"/>
                <a:cs typeface="Courier New" panose="02070309020205020404" pitchFamily="49" charset="0"/>
              </a:rPr>
              <a:t>&lt;/html&gt;</a:t>
            </a:r>
            <a:endParaRPr lang="en-US" sz="1400"/>
          </a:p>
        </p:txBody>
      </p:sp>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89080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A Typical Result of Processing the Data from </a:t>
            </a:r>
            <a:r>
              <a:rPr lang="en-US" sz="3200" smtClean="0">
                <a:latin typeface="Courier New" panose="02070309020205020404" pitchFamily="49" charset="0"/>
                <a:cs typeface="Courier New" panose="02070309020205020404" pitchFamily="49" charset="0"/>
              </a:rPr>
              <a:t>test_get.html</a:t>
            </a:r>
            <a:r>
              <a:rPr lang="en-US" sz="3200" smtClean="0"/>
              <a:t> with </a:t>
            </a:r>
            <a:r>
              <a:rPr lang="en-US" sz="3200" smtClean="0">
                <a:latin typeface="Courier New" panose="02070309020205020404" pitchFamily="49" charset="0"/>
                <a:cs typeface="Courier New" panose="02070309020205020404" pitchFamily="49" charset="0"/>
              </a:rPr>
              <a:t>test_get.php</a:t>
            </a:r>
            <a:endParaRPr lang="en-US" sz="3200">
              <a:latin typeface="Courier New" panose="02070309020205020404" pitchFamily="49" charset="0"/>
              <a:cs typeface="Courier New" panose="02070309020205020404"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76400"/>
            <a:ext cx="6352419" cy="3962400"/>
          </a:xfrm>
        </p:spPr>
      </p:pic>
      <p:sp>
        <p:nvSpPr>
          <p:cNvPr id="4" name="Footer Placeholder 3"/>
          <p:cNvSpPr>
            <a:spLocks noGrp="1"/>
          </p:cNvSpPr>
          <p:nvPr>
            <p:ph type="ftr" sz="quarter" idx="11"/>
          </p:nvPr>
        </p:nvSpPr>
        <p:spPr>
          <a:xfrm>
            <a:off x="3048000" y="6356350"/>
            <a:ext cx="3124200" cy="365125"/>
          </a:xfrm>
        </p:spPr>
        <p:txBody>
          <a:bodyPr/>
          <a:lstStyle/>
          <a:p>
            <a:r>
              <a:rPr lang="nb-NO" smtClean="0"/>
              <a:t>Chapter 8: PHP for Server-Side Preprocessing</a:t>
            </a:r>
            <a:endParaRPr lang="en-US" dirty="0"/>
          </a:p>
        </p:txBody>
      </p:sp>
      <p:sp>
        <p:nvSpPr>
          <p:cNvPr id="10" name="TextBox 9"/>
          <p:cNvSpPr txBox="1"/>
          <p:nvPr/>
        </p:nvSpPr>
        <p:spPr>
          <a:xfrm>
            <a:off x="5181600" y="2667000"/>
            <a:ext cx="2209800" cy="1200329"/>
          </a:xfrm>
          <a:prstGeom prst="rect">
            <a:avLst/>
          </a:prstGeom>
          <a:solidFill>
            <a:schemeClr val="bg1">
              <a:lumMod val="75000"/>
            </a:schemeClr>
          </a:solidFill>
        </p:spPr>
        <p:txBody>
          <a:bodyPr wrap="square" rtlCol="0">
            <a:spAutoFit/>
          </a:bodyPr>
          <a:lstStyle/>
          <a:p>
            <a:r>
              <a:rPr lang="en-US" smtClean="0"/>
              <a:t>Look at the URL and find the values that were submitted from the form (2 and 5)</a:t>
            </a:r>
            <a:endParaRPr lang="en-US"/>
          </a:p>
        </p:txBody>
      </p:sp>
    </p:spTree>
    <p:extLst>
      <p:ext uri="{BB962C8B-B14F-4D97-AF65-F5344CB8AC3E}">
        <p14:creationId xmlns:p14="http://schemas.microsoft.com/office/powerpoint/2010/main" val="1704382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 Typical Result of Running </a:t>
            </a:r>
            <a:r>
              <a:rPr lang="en-US" sz="3600" smtClean="0">
                <a:latin typeface="Courier New" panose="02070309020205020404" pitchFamily="49" charset="0"/>
                <a:cs typeface="Courier New" panose="02070309020205020404" pitchFamily="49" charset="0"/>
              </a:rPr>
              <a:t>get_is_the_default.php</a:t>
            </a:r>
            <a:endParaRPr lang="en-US" sz="3600">
              <a:latin typeface="Courier New" panose="02070309020205020404" pitchFamily="49" charset="0"/>
              <a:cs typeface="Courier New" panose="02070309020205020404" pitchFamily="49"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7947711" cy="3124200"/>
          </a:xfrm>
        </p:spPr>
      </p:pic>
      <p:sp>
        <p:nvSpPr>
          <p:cNvPr id="4" name="Footer Placeholder 3"/>
          <p:cNvSpPr>
            <a:spLocks noGrp="1"/>
          </p:cNvSpPr>
          <p:nvPr>
            <p:ph type="ftr" sz="quarter" idx="11"/>
          </p:nvPr>
        </p:nvSpPr>
        <p:spPr>
          <a:xfrm>
            <a:off x="3048000" y="6356350"/>
            <a:ext cx="31242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35986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POST?</a:t>
            </a:r>
            <a:endParaRPr lang="en-US"/>
          </a:p>
        </p:txBody>
      </p:sp>
      <p:sp>
        <p:nvSpPr>
          <p:cNvPr id="3" name="Content Placeholder 2"/>
          <p:cNvSpPr>
            <a:spLocks noGrp="1"/>
          </p:cNvSpPr>
          <p:nvPr>
            <p:ph idx="1"/>
          </p:nvPr>
        </p:nvSpPr>
        <p:spPr/>
        <p:txBody>
          <a:bodyPr>
            <a:normAutofit fontScale="85000" lnSpcReduction="10000"/>
          </a:bodyPr>
          <a:lstStyle/>
          <a:p>
            <a:r>
              <a:rPr lang="en-US" smtClean="0"/>
              <a:t>To use the POST method for form data submission we change </a:t>
            </a:r>
            <a:r>
              <a:rPr lang="en-US" smtClean="0">
                <a:latin typeface="Courier New" panose="02070309020205020404" pitchFamily="49" charset="0"/>
                <a:cs typeface="Courier New" panose="02070309020205020404" pitchFamily="49" charset="0"/>
              </a:rPr>
              <a:t>method="get</a:t>
            </a:r>
            <a:r>
              <a:rPr lang="en-US">
                <a:latin typeface="Courier New" panose="02070309020205020404" pitchFamily="49" charset="0"/>
                <a:cs typeface="Courier New" panose="02070309020205020404" pitchFamily="49" charset="0"/>
              </a:rPr>
              <a:t>"</a:t>
            </a:r>
            <a:r>
              <a:rPr lang="en-US" smtClean="0">
                <a:cs typeface="Courier New" panose="02070309020205020404" pitchFamily="49" charset="0"/>
              </a:rPr>
              <a:t> </a:t>
            </a:r>
            <a:r>
              <a:rPr lang="en-US" smtClean="0"/>
              <a:t>to </a:t>
            </a:r>
            <a:r>
              <a:rPr lang="en-US" smtClean="0">
                <a:latin typeface="Courier New" panose="02070309020205020404" pitchFamily="49" charset="0"/>
                <a:cs typeface="Courier New" panose="02070309020205020404" pitchFamily="49" charset="0"/>
              </a:rPr>
              <a:t>method=</a:t>
            </a:r>
            <a:r>
              <a:rPr lang="en-US">
                <a:latin typeface="Courier New" panose="02070309020205020404" pitchFamily="49" charset="0"/>
                <a:cs typeface="Courier New" panose="02070309020205020404" pitchFamily="49" charset="0"/>
              </a:rPr>
              <a:t>"</a:t>
            </a:r>
            <a:r>
              <a:rPr lang="en-US" smtClean="0">
                <a:latin typeface="Courier New" panose="02070309020205020404" pitchFamily="49" charset="0"/>
                <a:cs typeface="Courier New" panose="02070309020205020404" pitchFamily="49" charset="0"/>
              </a:rPr>
              <a:t>post"</a:t>
            </a:r>
            <a:r>
              <a:rPr lang="en-US" smtClean="0"/>
              <a:t>.</a:t>
            </a:r>
          </a:p>
          <a:p>
            <a:r>
              <a:rPr lang="en-US" smtClean="0"/>
              <a:t>From a high-level view we can say that POST works the same as GET but the data sent by POST is sent “behind the scenes” and </a:t>
            </a:r>
            <a:r>
              <a:rPr lang="en-US" smtClean="0"/>
              <a:t>is not </a:t>
            </a:r>
            <a:r>
              <a:rPr lang="en-US" smtClean="0"/>
              <a:t>visible in the URL or anywhere else.</a:t>
            </a:r>
          </a:p>
          <a:p>
            <a:r>
              <a:rPr lang="en-US" smtClean="0"/>
              <a:t>Both GET and POST (as method attribute values) are case-insensitive.</a:t>
            </a:r>
          </a:p>
          <a:p>
            <a:r>
              <a:rPr lang="en-US" smtClean="0"/>
              <a:t>On the server side values sent by GET are available in the superglobal array $_GET and those sent by POST are available in the superglobal array $_POST.</a:t>
            </a: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3909990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 vs. POST Usage Guidelines</a:t>
            </a:r>
            <a:endParaRPr lang="en-US"/>
          </a:p>
        </p:txBody>
      </p:sp>
      <p:sp>
        <p:nvSpPr>
          <p:cNvPr id="3" name="Content Placeholder 2"/>
          <p:cNvSpPr>
            <a:spLocks noGrp="1"/>
          </p:cNvSpPr>
          <p:nvPr>
            <p:ph idx="1"/>
          </p:nvPr>
        </p:nvSpPr>
        <p:spPr/>
        <p:txBody>
          <a:bodyPr>
            <a:normAutofit fontScale="77500" lnSpcReduction="20000"/>
          </a:bodyPr>
          <a:lstStyle/>
          <a:p>
            <a:r>
              <a:rPr lang="en-US" smtClean="0"/>
              <a:t>Use POST if you are transferring a lot of data.</a:t>
            </a:r>
          </a:p>
          <a:p>
            <a:r>
              <a:rPr lang="en-US" smtClean="0"/>
              <a:t>Use POST if you don’t want the user to see what you’re sending.</a:t>
            </a:r>
          </a:p>
          <a:p>
            <a:r>
              <a:rPr lang="en-US" smtClean="0"/>
              <a:t>Use POST if your data is going to change something at the destination (database content, for example).</a:t>
            </a:r>
          </a:p>
          <a:p>
            <a:r>
              <a:rPr lang="en-US" smtClean="0"/>
              <a:t>Use GET if you’re just getting some information from the destination (from a database on a server, for example)</a:t>
            </a:r>
          </a:p>
          <a:p>
            <a:r>
              <a:rPr lang="en-US" smtClean="0"/>
              <a:t>Use GET for short </a:t>
            </a:r>
            <a:r>
              <a:rPr lang="en-US" smtClean="0"/>
              <a:t>communications </a:t>
            </a:r>
            <a:r>
              <a:rPr lang="en-US" smtClean="0"/>
              <a:t>between scripts on the server.</a:t>
            </a:r>
          </a:p>
          <a:p>
            <a:r>
              <a:rPr lang="en-US" smtClean="0"/>
              <a:t>Definitely use GET if you’re sending small amounts of data, you don’t care who sees it, and you don’t want to bother setting up a form to receive and transmit the data.</a:t>
            </a: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76089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Our New </a:t>
            </a:r>
            <a:r>
              <a:rPr lang="en-US"/>
              <a:t>I</a:t>
            </a:r>
            <a:r>
              <a:rPr lang="en-US" smtClean="0"/>
              <a:t>ndex File:</a:t>
            </a:r>
            <a:r>
              <a:rPr lang="en-US"/>
              <a:t/>
            </a:r>
            <a:br>
              <a:rPr lang="en-US"/>
            </a:br>
            <a:r>
              <a:rPr lang="en-US" smtClean="0">
                <a:latin typeface="Courier New" pitchFamily="49" charset="0"/>
                <a:cs typeface="Courier New" pitchFamily="49" charset="0"/>
              </a:rPr>
              <a:t>index.php</a:t>
            </a:r>
            <a:r>
              <a:rPr lang="en-US">
                <a:cs typeface="Courier New" pitchFamily="49" charset="0"/>
              </a:rPr>
              <a:t> </a:t>
            </a:r>
            <a:r>
              <a:rPr lang="en-US" smtClean="0">
                <a:cs typeface="Courier New" pitchFamily="49" charset="0"/>
              </a:rPr>
              <a:t>(1 </a:t>
            </a:r>
            <a:r>
              <a:rPr lang="en-US">
                <a:cs typeface="Courier New" pitchFamily="49" charset="0"/>
              </a:rPr>
              <a:t>of 2)</a:t>
            </a:r>
            <a:endParaRPr lang="en-US" dirty="0"/>
          </a:p>
        </p:txBody>
      </p:sp>
      <p:sp>
        <p:nvSpPr>
          <p:cNvPr id="3" name="Content Placeholder 2"/>
          <p:cNvSpPr>
            <a:spLocks noGrp="1"/>
          </p:cNvSpPr>
          <p:nvPr>
            <p:ph idx="1"/>
          </p:nvPr>
        </p:nvSpPr>
        <p:spPr/>
        <p:txBody>
          <a:bodyPr>
            <a:noAutofit/>
          </a:bodyPr>
          <a:lstStyle/>
          <a:p>
            <a:pPr>
              <a:buNone/>
            </a:pPr>
            <a:r>
              <a:rPr lang="en-US" sz="1000">
                <a:latin typeface="Courier New" pitchFamily="49" charset="0"/>
                <a:cs typeface="Courier New" pitchFamily="49" charset="0"/>
              </a:rPr>
              <a:t> </a:t>
            </a:r>
            <a:r>
              <a:rPr lang="en-US" sz="1400">
                <a:latin typeface="Courier New" pitchFamily="49" charset="0"/>
                <a:cs typeface="Courier New" pitchFamily="49" charset="0"/>
              </a:rPr>
              <a:t>&lt;?php include("common/document_head.html"); ?&gt;</a:t>
            </a:r>
          </a:p>
          <a:p>
            <a:pPr>
              <a:buNone/>
            </a:pPr>
            <a:r>
              <a:rPr lang="en-US" sz="1400">
                <a:latin typeface="Courier New" pitchFamily="49" charset="0"/>
                <a:cs typeface="Courier New" pitchFamily="49" charset="0"/>
              </a:rPr>
              <a:t>  &lt;!-- index.php for ch08/nature --&gt;</a:t>
            </a:r>
          </a:p>
          <a:p>
            <a:pPr>
              <a:buNone/>
            </a:pPr>
            <a:r>
              <a:rPr lang="en-US" sz="1400">
                <a:latin typeface="Courier New" pitchFamily="49" charset="0"/>
                <a:cs typeface="Courier New" pitchFamily="49" charset="0"/>
              </a:rPr>
              <a:t>  &lt;body onload="startRotation()"&gt;</a:t>
            </a:r>
          </a:p>
          <a:p>
            <a:pPr>
              <a:buNone/>
            </a:pPr>
            <a:r>
              <a:rPr lang="en-US" sz="1400">
                <a:latin typeface="Courier New" pitchFamily="49" charset="0"/>
                <a:cs typeface="Courier New" pitchFamily="49" charset="0"/>
              </a:rPr>
              <a:t>    &lt;header&gt;</a:t>
            </a:r>
          </a:p>
          <a:p>
            <a:pPr>
              <a:buNone/>
            </a:pPr>
            <a:r>
              <a:rPr lang="en-US" sz="1400">
                <a:latin typeface="Courier New" pitchFamily="49" charset="0"/>
                <a:cs typeface="Courier New" pitchFamily="49" charset="0"/>
              </a:rPr>
              <a:t>      &lt;?php</a:t>
            </a:r>
          </a:p>
          <a:p>
            <a:pPr>
              <a:buNone/>
            </a:pPr>
            <a:r>
              <a:rPr lang="en-US" sz="1400">
                <a:latin typeface="Courier New" pitchFamily="49" charset="0"/>
                <a:cs typeface="Courier New" pitchFamily="49" charset="0"/>
              </a:rPr>
              <a:t>      include("common/banner.php");</a:t>
            </a:r>
          </a:p>
          <a:p>
            <a:pPr>
              <a:buNone/>
            </a:pPr>
            <a:r>
              <a:rPr lang="en-US" sz="1400">
                <a:latin typeface="Courier New" pitchFamily="49" charset="0"/>
                <a:cs typeface="Courier New" pitchFamily="49" charset="0"/>
              </a:rPr>
              <a:t>      include("common/menus.html");</a:t>
            </a:r>
          </a:p>
          <a:p>
            <a:pPr>
              <a:buNone/>
            </a:pPr>
            <a:r>
              <a:rPr lang="en-US" sz="1400">
                <a:latin typeface="Courier New" pitchFamily="49" charset="0"/>
                <a:cs typeface="Courier New" pitchFamily="49" charset="0"/>
              </a:rPr>
              <a:t>      ?&gt;</a:t>
            </a:r>
          </a:p>
          <a:p>
            <a:pPr>
              <a:buNone/>
            </a:pPr>
            <a:r>
              <a:rPr lang="en-US" sz="1400">
                <a:latin typeface="Courier New" pitchFamily="49" charset="0"/>
                <a:cs typeface="Courier New" pitchFamily="49" charset="0"/>
              </a:rPr>
              <a:t>    &lt;/header&gt;</a:t>
            </a:r>
          </a:p>
          <a:p>
            <a:pPr>
              <a:buNone/>
            </a:pPr>
            <a:r>
              <a:rPr lang="en-US" sz="1400">
                <a:latin typeface="Courier New" pitchFamily="49" charset="0"/>
                <a:cs typeface="Courier New" pitchFamily="49" charset="0"/>
              </a:rPr>
              <a:t>    &lt;main&gt;</a:t>
            </a:r>
          </a:p>
          <a:p>
            <a:pPr>
              <a:buNone/>
            </a:pPr>
            <a:r>
              <a:rPr lang="en-US" sz="1400">
                <a:latin typeface="Courier New" pitchFamily="49" charset="0"/>
                <a:cs typeface="Courier New" pitchFamily="49" charset="0"/>
              </a:rPr>
              <a:t>      &lt;article id="textLeft"&gt;</a:t>
            </a:r>
          </a:p>
          <a:p>
            <a:pPr>
              <a:buNone/>
            </a:pPr>
            <a:r>
              <a:rPr lang="en-US" sz="1400">
                <a:latin typeface="Courier New" pitchFamily="49" charset="0"/>
                <a:cs typeface="Courier New" pitchFamily="49" charset="0"/>
              </a:rPr>
              <a:t>        &lt;h3&gt;Welcome to Nature's Source:&lt;br&gt;</a:t>
            </a:r>
          </a:p>
          <a:p>
            <a:pPr>
              <a:buNone/>
            </a:pPr>
            <a:r>
              <a:rPr lang="en-US" sz="1400">
                <a:latin typeface="Courier New" pitchFamily="49" charset="0"/>
                <a:cs typeface="Courier New" pitchFamily="49" charset="0"/>
              </a:rPr>
              <a:t>          Protecting your health naturally!&lt;/h3&gt;</a:t>
            </a:r>
          </a:p>
          <a:p>
            <a:pPr>
              <a:buNone/>
            </a:pPr>
            <a:r>
              <a:rPr lang="en-US" sz="1400">
                <a:latin typeface="Courier New" pitchFamily="49" charset="0"/>
                <a:cs typeface="Courier New" pitchFamily="49" charset="0"/>
              </a:rPr>
              <a:t>        &lt;p&gt;Founded in 1998, Nature's Source was created </a:t>
            </a:r>
            <a:r>
              <a:rPr lang="en-US" sz="1400" smtClean="0">
                <a:latin typeface="Courier New" pitchFamily="49" charset="0"/>
                <a:cs typeface="Courier New" pitchFamily="49" charset="0"/>
              </a:rPr>
              <a:t>... &lt;/</a:t>
            </a:r>
            <a:r>
              <a:rPr lang="en-US" sz="1400">
                <a:latin typeface="Courier New" pitchFamily="49" charset="0"/>
                <a:cs typeface="Courier New" pitchFamily="49" charset="0"/>
              </a:rPr>
              <a:t>p&gt;</a:t>
            </a:r>
          </a:p>
          <a:p>
            <a:pPr>
              <a:buNone/>
            </a:pPr>
            <a:r>
              <a:rPr lang="en-US" sz="1400">
                <a:latin typeface="Courier New" pitchFamily="49" charset="0"/>
                <a:cs typeface="Courier New" pitchFamily="49" charset="0"/>
              </a:rPr>
              <a:t>        &lt;p&gt;Many companies that talk about customer service </a:t>
            </a:r>
            <a:r>
              <a:rPr lang="en-US" sz="1400" smtClean="0">
                <a:latin typeface="Courier New" pitchFamily="49" charset="0"/>
                <a:cs typeface="Courier New" pitchFamily="49" charset="0"/>
              </a:rPr>
              <a:t>... &lt;/</a:t>
            </a:r>
            <a:r>
              <a:rPr lang="en-US" sz="1400">
                <a:latin typeface="Courier New" pitchFamily="49" charset="0"/>
                <a:cs typeface="Courier New" pitchFamily="49" charset="0"/>
              </a:rPr>
              <a:t>p&gt;</a:t>
            </a:r>
          </a:p>
          <a:p>
            <a:pPr>
              <a:buNone/>
            </a:pPr>
            <a:r>
              <a:rPr lang="en-US" sz="1400">
                <a:latin typeface="Courier New" pitchFamily="49" charset="0"/>
                <a:cs typeface="Courier New" pitchFamily="49" charset="0"/>
              </a:rPr>
              <a:t>      &lt;/article</a:t>
            </a:r>
            <a:r>
              <a:rPr lang="en-US" sz="1400" smtClean="0">
                <a:latin typeface="Courier New" pitchFamily="49" charset="0"/>
                <a:cs typeface="Courier New" pitchFamily="49" charset="0"/>
              </a:rPr>
              <a:t>&gt;</a:t>
            </a:r>
            <a:endParaRPr lang="en-US" sz="140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and Objectives </a:t>
            </a:r>
            <a:r>
              <a:rPr lang="en-US" smtClean="0"/>
              <a:t>(2 </a:t>
            </a:r>
            <a:r>
              <a:rPr lang="en-US"/>
              <a:t>of 2)</a:t>
            </a:r>
          </a:p>
        </p:txBody>
      </p:sp>
      <p:sp>
        <p:nvSpPr>
          <p:cNvPr id="3" name="Content Placeholder 2"/>
          <p:cNvSpPr>
            <a:spLocks noGrp="1"/>
          </p:cNvSpPr>
          <p:nvPr>
            <p:ph idx="1"/>
          </p:nvPr>
        </p:nvSpPr>
        <p:spPr/>
        <p:txBody>
          <a:bodyPr>
            <a:normAutofit fontScale="92500" lnSpcReduction="10000"/>
          </a:bodyPr>
          <a:lstStyle/>
          <a:p>
            <a:r>
              <a:rPr lang="en-US" sz="2000"/>
              <a:t>Provide a brief introduction to AJAX, show how it is helpful with our welcome message and show how to use it for the </a:t>
            </a:r>
            <a:r>
              <a:rPr lang="en-US" sz="2000" smtClean="0"/>
              <a:t>refresh</a:t>
            </a:r>
          </a:p>
          <a:p>
            <a:r>
              <a:rPr lang="en-US" sz="2000" smtClean="0"/>
              <a:t>Introduce PHP sesssions</a:t>
            </a:r>
          </a:p>
          <a:p>
            <a:r>
              <a:rPr lang="en-US" sz="2000" smtClean="0"/>
              <a:t>Discuss the GET and POST “methods”</a:t>
            </a:r>
            <a:endParaRPr lang="en-US" sz="2000"/>
          </a:p>
          <a:p>
            <a:r>
              <a:rPr lang="en-US" sz="2000"/>
              <a:t>Implement the server-side functionality of our feedback form:</a:t>
            </a:r>
          </a:p>
          <a:p>
            <a:pPr lvl="1"/>
            <a:r>
              <a:rPr lang="en-US" sz="2000"/>
              <a:t>sending the user’s feedback to the business via email, sending a copy of the e-mail to the client, storing a copy of the feedback on the server</a:t>
            </a:r>
          </a:p>
          <a:p>
            <a:r>
              <a:rPr lang="en-US" sz="2000" smtClean="0"/>
              <a:t>Implement </a:t>
            </a:r>
            <a:r>
              <a:rPr lang="en-US" sz="2000"/>
              <a:t>an alternate version of our BMI calculator, using </a:t>
            </a:r>
            <a:r>
              <a:rPr lang="en-US" sz="2000" smtClean="0"/>
              <a:t>server-side</a:t>
            </a:r>
            <a:br>
              <a:rPr lang="en-US" sz="2000" smtClean="0"/>
            </a:br>
            <a:r>
              <a:rPr lang="en-US" sz="2000" smtClean="0"/>
              <a:t>PHP </a:t>
            </a:r>
            <a:r>
              <a:rPr lang="en-US" sz="2000"/>
              <a:t>instead of client-side JavaScript, which allows us to </a:t>
            </a:r>
            <a:r>
              <a:rPr lang="en-US" sz="2000" smtClean="0"/>
              <a:t>email </a:t>
            </a:r>
            <a:r>
              <a:rPr lang="en-US" sz="2000"/>
              <a:t>the user a permanent record</a:t>
            </a:r>
          </a:p>
          <a:p>
            <a:r>
              <a:rPr lang="en-US" sz="2000" smtClean="0"/>
              <a:t>Show </a:t>
            </a:r>
            <a:r>
              <a:rPr lang="en-US" sz="2000"/>
              <a:t>how to send HTML-encoded </a:t>
            </a:r>
            <a:r>
              <a:rPr lang="en-US" sz="2000" smtClean="0"/>
              <a:t>email</a:t>
            </a:r>
            <a:r>
              <a:rPr lang="en-US" sz="2000"/>
              <a:t>, as we do when delivering our BMI report</a:t>
            </a:r>
          </a:p>
          <a:p>
            <a:r>
              <a:rPr lang="en-US" sz="2000"/>
              <a:t>Use the </a:t>
            </a:r>
            <a:r>
              <a:rPr lang="en-US" sz="2000">
                <a:cs typeface="Courier New" pitchFamily="49" charset="0"/>
              </a:rPr>
              <a:t>POST</a:t>
            </a:r>
            <a:r>
              <a:rPr lang="en-US" sz="2000"/>
              <a:t> value of the </a:t>
            </a:r>
            <a:r>
              <a:rPr lang="en-US" sz="2000">
                <a:cs typeface="Courier New" pitchFamily="49" charset="0"/>
              </a:rPr>
              <a:t>method</a:t>
            </a:r>
            <a:r>
              <a:rPr lang="en-US" sz="2000"/>
              <a:t> attribute of the </a:t>
            </a:r>
            <a:r>
              <a:rPr lang="en-US" sz="2000">
                <a:cs typeface="Courier New" pitchFamily="49" charset="0"/>
              </a:rPr>
              <a:t>form</a:t>
            </a:r>
            <a:r>
              <a:rPr lang="en-US" sz="2000"/>
              <a:t> element to submit form data</a:t>
            </a:r>
          </a:p>
          <a:p>
            <a:r>
              <a:rPr lang="en-US" sz="2000" smtClean="0"/>
              <a:t>Discuss </a:t>
            </a:r>
            <a:r>
              <a:rPr lang="en-US" sz="2000"/>
              <a:t>PHP script development and testing</a:t>
            </a:r>
          </a:p>
          <a:p>
            <a:pPr marL="0" indent="0">
              <a:buNone/>
            </a:pPr>
            <a:endParaRPr lang="en-US"/>
          </a:p>
        </p:txBody>
      </p:sp>
      <p:sp>
        <p:nvSpPr>
          <p:cNvPr id="4" name="Footer Placeholder 3"/>
          <p:cNvSpPr>
            <a:spLocks noGrp="1"/>
          </p:cNvSpPr>
          <p:nvPr>
            <p:ph type="ftr" sz="quarter" idx="11"/>
          </p:nvPr>
        </p:nvSpPr>
        <p:spPr>
          <a:xfrm>
            <a:off x="29718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61702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new </a:t>
            </a:r>
            <a:r>
              <a:rPr lang="en-US" smtClean="0"/>
              <a:t>index file:</a:t>
            </a:r>
            <a:br>
              <a:rPr lang="en-US" smtClean="0"/>
            </a:br>
            <a:r>
              <a:rPr lang="en-US" smtClean="0">
                <a:latin typeface="Courier New" pitchFamily="49" charset="0"/>
                <a:cs typeface="Courier New" pitchFamily="49" charset="0"/>
              </a:rPr>
              <a:t>index.php</a:t>
            </a:r>
            <a:r>
              <a:rPr lang="en-US" smtClean="0">
                <a:latin typeface="+mn-lt"/>
                <a:cs typeface="Courier New" pitchFamily="49" charset="0"/>
              </a:rPr>
              <a:t> (2 of 2)</a:t>
            </a:r>
            <a:endParaRPr lang="en-US" dirty="0">
              <a:cs typeface="Courier New" pitchFamily="49" charset="0"/>
            </a:endParaRPr>
          </a:p>
        </p:txBody>
      </p:sp>
      <p:sp>
        <p:nvSpPr>
          <p:cNvPr id="3" name="Content Placeholder 2"/>
          <p:cNvSpPr>
            <a:spLocks noGrp="1"/>
          </p:cNvSpPr>
          <p:nvPr>
            <p:ph idx="1"/>
          </p:nvPr>
        </p:nvSpPr>
        <p:spPr>
          <a:xfrm>
            <a:off x="457200" y="1371600"/>
            <a:ext cx="8229600" cy="5029200"/>
          </a:xfrm>
        </p:spPr>
        <p:txBody>
          <a:bodyPr>
            <a:noAutofit/>
          </a:bodyPr>
          <a:lstStyle/>
          <a:p>
            <a:pPr>
              <a:buNone/>
            </a:pPr>
            <a:endParaRPr lang="en-US" sz="1600" smtClean="0">
              <a:latin typeface="Courier New" pitchFamily="49" charset="0"/>
              <a:cs typeface="Courier New" pitchFamily="49" charset="0"/>
            </a:endParaRPr>
          </a:p>
          <a:p>
            <a:pPr>
              <a:buNone/>
            </a:pPr>
            <a:endParaRPr lang="en-US" sz="1600" smtClean="0">
              <a:latin typeface="Courier New" pitchFamily="49" charset="0"/>
              <a:cs typeface="Courier New" pitchFamily="49" charset="0"/>
            </a:endParaRPr>
          </a:p>
          <a:p>
            <a:pPr>
              <a:buNone/>
            </a:pPr>
            <a:r>
              <a:rPr lang="en-US" sz="1400" smtClean="0">
                <a:latin typeface="Courier New" pitchFamily="49" charset="0"/>
                <a:cs typeface="Courier New" pitchFamily="49" charset="0"/>
              </a:rPr>
              <a:t>        </a:t>
            </a:r>
            <a:r>
              <a:rPr lang="en-US" sz="1400">
                <a:latin typeface="Courier New" pitchFamily="49" charset="0"/>
                <a:cs typeface="Courier New" pitchFamily="49" charset="0"/>
              </a:rPr>
              <a:t>&lt;div id="image"&gt;</a:t>
            </a:r>
          </a:p>
          <a:p>
            <a:pPr>
              <a:buNone/>
            </a:pPr>
            <a:r>
              <a:rPr lang="en-US" sz="1400">
                <a:latin typeface="Courier New" pitchFamily="49" charset="0"/>
                <a:cs typeface="Courier New" pitchFamily="49" charset="0"/>
              </a:rPr>
              <a:t>        &lt;img id="placeholder" src=""</a:t>
            </a:r>
          </a:p>
          <a:p>
            <a:pPr>
              <a:buNone/>
            </a:pPr>
            <a:r>
              <a:rPr lang="en-US" sz="1400">
                <a:latin typeface="Courier New" pitchFamily="49" charset="0"/>
                <a:cs typeface="Courier New" pitchFamily="49" charset="0"/>
              </a:rPr>
              <a:t>             alt="Healthy Lifestyle"</a:t>
            </a:r>
          </a:p>
          <a:p>
            <a:pPr>
              <a:buNone/>
            </a:pPr>
            <a:r>
              <a:rPr lang="en-US" sz="1400">
                <a:latin typeface="Courier New" pitchFamily="49" charset="0"/>
                <a:cs typeface="Courier New" pitchFamily="49" charset="0"/>
              </a:rPr>
              <a:t>             width="256" height="256"&gt;</a:t>
            </a:r>
          </a:p>
          <a:p>
            <a:pPr>
              <a:buNone/>
            </a:pPr>
            <a:r>
              <a:rPr lang="en-US" sz="1400">
                <a:latin typeface="Courier New" pitchFamily="49" charset="0"/>
                <a:cs typeface="Courier New" pitchFamily="49" charset="0"/>
              </a:rPr>
              <a:t>      &lt;/div&gt;</a:t>
            </a:r>
          </a:p>
          <a:p>
            <a:pPr>
              <a:buNone/>
            </a:pPr>
            <a:r>
              <a:rPr lang="en-US" sz="1400">
                <a:latin typeface="Courier New" pitchFamily="49" charset="0"/>
                <a:cs typeface="Courier New" pitchFamily="49" charset="0"/>
              </a:rPr>
              <a:t>    &lt;/main&gt;</a:t>
            </a:r>
          </a:p>
          <a:p>
            <a:pPr>
              <a:buNone/>
            </a:pPr>
            <a:r>
              <a:rPr lang="en-US" sz="1400">
                <a:latin typeface="Courier New" pitchFamily="49" charset="0"/>
                <a:cs typeface="Courier New" pitchFamily="49" charset="0"/>
              </a:rPr>
              <a:t>    &lt;footer&gt;</a:t>
            </a:r>
          </a:p>
          <a:p>
            <a:pPr>
              <a:buNone/>
            </a:pPr>
            <a:r>
              <a:rPr lang="en-US" sz="1400">
                <a:latin typeface="Courier New" pitchFamily="49" charset="0"/>
                <a:cs typeface="Courier New" pitchFamily="49" charset="0"/>
              </a:rPr>
              <a:t>      &lt;?php include("common/footer_content.html"); ?&gt;</a:t>
            </a:r>
          </a:p>
          <a:p>
            <a:pPr>
              <a:buNone/>
            </a:pPr>
            <a:r>
              <a:rPr lang="en-US" sz="1400">
                <a:latin typeface="Courier New" pitchFamily="49" charset="0"/>
                <a:cs typeface="Courier New" pitchFamily="49" charset="0"/>
              </a:rPr>
              <a:t>    &lt;/footer&gt;</a:t>
            </a:r>
          </a:p>
          <a:p>
            <a:pPr>
              <a:buNone/>
            </a:pPr>
            <a:r>
              <a:rPr lang="en-US" sz="1400">
                <a:latin typeface="Courier New" pitchFamily="49" charset="0"/>
                <a:cs typeface="Courier New" pitchFamily="49" charset="0"/>
              </a:rPr>
              <a:t>  &lt;/body&gt;</a:t>
            </a:r>
          </a:p>
          <a:p>
            <a:pPr>
              <a:buNone/>
            </a:pPr>
            <a:r>
              <a:rPr lang="en-US" sz="1400">
                <a:latin typeface="Courier New" pitchFamily="49" charset="0"/>
                <a:cs typeface="Courier New" pitchFamily="49" charset="0"/>
              </a:rPr>
              <a:t>&lt;/html&gt;</a:t>
            </a:r>
            <a:endParaRPr lang="en-US" sz="1400" dirty="0" smtClean="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Markup (Part 1 of 2) from Our New </a:t>
            </a:r>
            <a:r>
              <a:rPr lang="en-US" sz="2800" smtClean="0">
                <a:latin typeface="Courier New" panose="02070309020205020404" pitchFamily="49" charset="0"/>
                <a:cs typeface="Courier New" panose="02070309020205020404" pitchFamily="49" charset="0"/>
              </a:rPr>
              <a:t>banner.php</a:t>
            </a:r>
            <a:r>
              <a:rPr lang="en-US" sz="2800" smtClean="0"/>
              <a:t>:</a:t>
            </a:r>
            <a:br>
              <a:rPr lang="en-US" sz="2800" smtClean="0"/>
            </a:br>
            <a:r>
              <a:rPr lang="en-US" sz="2800"/>
              <a:t>E</a:t>
            </a:r>
            <a:r>
              <a:rPr lang="en-US" sz="2800" smtClean="0"/>
              <a:t>xtends </a:t>
            </a:r>
            <a:r>
              <a:rPr lang="en-US" sz="2800" dirty="0" smtClean="0"/>
              <a:t>the previous </a:t>
            </a:r>
            <a:r>
              <a:rPr lang="en-US" sz="2800" dirty="0" smtClean="0">
                <a:latin typeface="Courier New" pitchFamily="49" charset="0"/>
                <a:cs typeface="Courier New" pitchFamily="49" charset="0"/>
              </a:rPr>
              <a:t>logo.html</a:t>
            </a:r>
            <a:endParaRPr lang="en-US" sz="28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62500" lnSpcReduction="20000"/>
          </a:bodyPr>
          <a:lstStyle/>
          <a:p>
            <a:pPr>
              <a:buNone/>
            </a:pPr>
            <a:r>
              <a:rPr lang="en-US" smtClean="0">
                <a:latin typeface="Courier New" pitchFamily="49" charset="0"/>
                <a:cs typeface="Courier New" pitchFamily="49" charset="0"/>
              </a:rPr>
              <a:t>    &lt;!-- </a:t>
            </a:r>
            <a:r>
              <a:rPr lang="en-US">
                <a:latin typeface="Courier New" pitchFamily="49" charset="0"/>
                <a:cs typeface="Courier New" pitchFamily="49" charset="0"/>
              </a:rPr>
              <a:t>banner.php --&gt;</a:t>
            </a:r>
          </a:p>
          <a:p>
            <a:pPr>
              <a:buNone/>
            </a:pPr>
            <a:r>
              <a:rPr lang="en-US">
                <a:latin typeface="Courier New" pitchFamily="49" charset="0"/>
                <a:cs typeface="Courier New" pitchFamily="49" charset="0"/>
              </a:rPr>
              <a:t>      &lt;div id="logo"&gt;</a:t>
            </a:r>
          </a:p>
          <a:p>
            <a:pPr>
              <a:buNone/>
            </a:pPr>
            <a:r>
              <a:rPr lang="en-US">
                <a:latin typeface="Courier New" pitchFamily="49" charset="0"/>
                <a:cs typeface="Courier New" pitchFamily="49" charset="0"/>
              </a:rPr>
              <a:t>          &lt;img src="images/naturelogo.gif"</a:t>
            </a:r>
          </a:p>
          <a:p>
            <a:pPr>
              <a:buNone/>
            </a:pPr>
            <a:r>
              <a:rPr lang="en-US">
                <a:latin typeface="Courier New" pitchFamily="49" charset="0"/>
                <a:cs typeface="Courier New" pitchFamily="49" charset="0"/>
              </a:rPr>
              <a:t>               alt="Nature's Source"</a:t>
            </a:r>
          </a:p>
          <a:p>
            <a:pPr>
              <a:buNone/>
            </a:pPr>
            <a:r>
              <a:rPr lang="en-US">
                <a:latin typeface="Courier New" pitchFamily="49" charset="0"/>
                <a:cs typeface="Courier New" pitchFamily="49" charset="0"/>
              </a:rPr>
              <a:t>               width="608"</a:t>
            </a:r>
          </a:p>
          <a:p>
            <a:pPr>
              <a:buNone/>
            </a:pPr>
            <a:r>
              <a:rPr lang="en-US">
                <a:latin typeface="Courier New" pitchFamily="49" charset="0"/>
                <a:cs typeface="Courier New" pitchFamily="49" charset="0"/>
              </a:rPr>
              <a:t>               height="90"&gt;</a:t>
            </a:r>
          </a:p>
          <a:p>
            <a:pPr>
              <a:buNone/>
            </a:pPr>
            <a:r>
              <a:rPr lang="en-US">
                <a:latin typeface="Courier New" pitchFamily="49" charset="0"/>
                <a:cs typeface="Courier New" pitchFamily="49" charset="0"/>
              </a:rPr>
              <a:t>      &lt;/div&gt;</a:t>
            </a:r>
          </a:p>
          <a:p>
            <a:pPr>
              <a:buNone/>
            </a:pPr>
            <a:r>
              <a:rPr lang="en-US">
                <a:latin typeface="Courier New" pitchFamily="49" charset="0"/>
                <a:cs typeface="Courier New" pitchFamily="49" charset="0"/>
              </a:rPr>
              <a:t>      &lt;div id="welcome"&gt;</a:t>
            </a:r>
          </a:p>
          <a:p>
            <a:pPr>
              <a:buNone/>
            </a:pPr>
            <a:r>
              <a:rPr lang="en-US">
                <a:latin typeface="Courier New" pitchFamily="49" charset="0"/>
                <a:cs typeface="Courier New" pitchFamily="49" charset="0"/>
              </a:rPr>
              <a:t>        &lt;h3&gt;Welcome!&lt;/h3&gt;</a:t>
            </a:r>
          </a:p>
          <a:p>
            <a:pPr>
              <a:buNone/>
            </a:pPr>
            <a:r>
              <a:rPr lang="en-US">
                <a:latin typeface="Courier New" pitchFamily="49" charset="0"/>
                <a:cs typeface="Courier New" pitchFamily="49" charset="0"/>
              </a:rPr>
              <a:t>        &lt;h5 id="datetime"&gt;&lt;?php</a:t>
            </a:r>
          </a:p>
          <a:p>
            <a:pPr>
              <a:buNone/>
            </a:pPr>
            <a:r>
              <a:rPr lang="en-US">
                <a:latin typeface="Courier New" pitchFamily="49" charset="0"/>
                <a:cs typeface="Courier New" pitchFamily="49" charset="0"/>
              </a:rPr>
              <a:t>        echo "It's ".date("l, F jS").".&lt;br&gt;";</a:t>
            </a:r>
          </a:p>
          <a:p>
            <a:pPr>
              <a:buNone/>
            </a:pPr>
            <a:r>
              <a:rPr lang="en-US">
                <a:latin typeface="Courier New" pitchFamily="49" charset="0"/>
                <a:cs typeface="Courier New" pitchFamily="49" charset="0"/>
              </a:rPr>
              <a:t>        echo "Our time is ".date('g:ia').".";</a:t>
            </a:r>
          </a:p>
          <a:p>
            <a:pPr>
              <a:buNone/>
            </a:pPr>
            <a:r>
              <a:rPr lang="en-US">
                <a:latin typeface="Courier New" pitchFamily="49" charset="0"/>
                <a:cs typeface="Courier New" pitchFamily="49" charset="0"/>
              </a:rPr>
              <a:t>        ?&gt;&lt;/h5&gt;</a:t>
            </a:r>
          </a:p>
          <a:p>
            <a:pPr>
              <a:buNone/>
            </a:pPr>
            <a:r>
              <a:rPr lang="en-US">
                <a:latin typeface="Courier New" pitchFamily="49" charset="0"/>
                <a:cs typeface="Courier New" pitchFamily="49" charset="0"/>
              </a:rPr>
              <a:t>      &lt;/div&gt;</a:t>
            </a:r>
          </a:p>
          <a:p>
            <a:pPr>
              <a:buNone/>
            </a:pPr>
            <a:endParaRPr lang="en-US"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Markup (Part </a:t>
            </a:r>
            <a:r>
              <a:rPr lang="en-US" sz="2800" smtClean="0"/>
              <a:t>2 </a:t>
            </a:r>
            <a:r>
              <a:rPr lang="en-US" sz="2800"/>
              <a:t>of 2) from Our New </a:t>
            </a:r>
            <a:r>
              <a:rPr lang="en-US" sz="2800">
                <a:latin typeface="Courier New" panose="02070309020205020404" pitchFamily="49" charset="0"/>
                <a:cs typeface="Courier New" panose="02070309020205020404" pitchFamily="49" charset="0"/>
              </a:rPr>
              <a:t>banner.php</a:t>
            </a:r>
            <a:r>
              <a:rPr lang="en-US" sz="2800"/>
              <a:t>:</a:t>
            </a:r>
            <a:br>
              <a:rPr lang="en-US" sz="2800"/>
            </a:br>
            <a:r>
              <a:rPr lang="en-US" sz="2800"/>
              <a:t>Extends the previous </a:t>
            </a:r>
            <a:r>
              <a:rPr lang="en-US" sz="2800">
                <a:latin typeface="Courier New" pitchFamily="49" charset="0"/>
                <a:cs typeface="Courier New" pitchFamily="49" charset="0"/>
              </a:rPr>
              <a:t>logo.html</a:t>
            </a:r>
            <a:endParaRPr lang="en-US" sz="2800"/>
          </a:p>
        </p:txBody>
      </p:sp>
      <p:sp>
        <p:nvSpPr>
          <p:cNvPr id="3" name="Content Placeholder 2"/>
          <p:cNvSpPr>
            <a:spLocks noGrp="1"/>
          </p:cNvSpPr>
          <p:nvPr>
            <p:ph idx="1"/>
          </p:nvPr>
        </p:nvSpPr>
        <p:spPr/>
        <p:txBody>
          <a:bodyPr>
            <a:normAutofit fontScale="32500" lnSpcReduction="20000"/>
          </a:bodyPr>
          <a:lstStyle/>
          <a:p>
            <a:pPr marL="0" indent="0">
              <a:buNone/>
            </a:pPr>
            <a:r>
              <a:rPr lang="en-US" smtClean="0">
                <a:latin typeface="Courier New" panose="02070309020205020404" pitchFamily="49" charset="0"/>
                <a:cs typeface="Courier New" panose="02070309020205020404" pitchFamily="49" charset="0"/>
              </a:rPr>
              <a:t>       </a:t>
            </a:r>
            <a:r>
              <a:rPr lang="en-US" sz="3700" smtClean="0">
                <a:latin typeface="Courier New" panose="02070309020205020404" pitchFamily="49" charset="0"/>
                <a:cs typeface="Courier New" panose="02070309020205020404" pitchFamily="49" charset="0"/>
              </a:rPr>
              <a:t>&lt;</a:t>
            </a:r>
            <a:r>
              <a:rPr lang="en-US" sz="3700">
                <a:latin typeface="Courier New" panose="02070309020205020404" pitchFamily="49" charset="0"/>
                <a:cs typeface="Courier New" panose="02070309020205020404" pitchFamily="49" charset="0"/>
              </a:rPr>
              <a:t>script&gt;</a:t>
            </a:r>
          </a:p>
          <a:p>
            <a:pPr marL="0" indent="0">
              <a:buNone/>
            </a:pPr>
            <a:r>
              <a:rPr lang="en-US" sz="3700">
                <a:latin typeface="Courier New" panose="02070309020205020404" pitchFamily="49" charset="0"/>
                <a:cs typeface="Courier New" panose="02070309020205020404" pitchFamily="49" charset="0"/>
              </a:rPr>
              <a:t>        //This script sets up the AJAX infrastructure for </a:t>
            </a:r>
          </a:p>
          <a:p>
            <a:pPr marL="0" indent="0">
              <a:buNone/>
            </a:pPr>
            <a:r>
              <a:rPr lang="en-US" sz="3700">
                <a:latin typeface="Courier New" panose="02070309020205020404" pitchFamily="49" charset="0"/>
                <a:cs typeface="Courier New" panose="02070309020205020404" pitchFamily="49" charset="0"/>
              </a:rPr>
              <a:t>        //requesting time updates from the server.</a:t>
            </a:r>
          </a:p>
          <a:p>
            <a:pPr marL="0" indent="0">
              <a:buNone/>
            </a:pPr>
            <a:r>
              <a:rPr lang="en-US" sz="3700">
                <a:latin typeface="Courier New" panose="02070309020205020404" pitchFamily="49" charset="0"/>
                <a:cs typeface="Courier New" panose="02070309020205020404" pitchFamily="49" charset="0"/>
              </a:rPr>
              <a:t>        var request = null;</a:t>
            </a:r>
          </a:p>
          <a:p>
            <a:pPr marL="0" indent="0">
              <a:buNone/>
            </a:pPr>
            <a:r>
              <a:rPr lang="en-US" sz="3700">
                <a:latin typeface="Courier New" panose="02070309020205020404" pitchFamily="49" charset="0"/>
                <a:cs typeface="Courier New" panose="02070309020205020404" pitchFamily="49" charset="0"/>
              </a:rPr>
              <a:t>        function getCurrentTime()</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request = new XMLHttpRequest();</a:t>
            </a:r>
          </a:p>
          <a:p>
            <a:pPr marL="0" indent="0">
              <a:buNone/>
            </a:pPr>
            <a:r>
              <a:rPr lang="en-US" sz="3700">
                <a:latin typeface="Courier New" panose="02070309020205020404" pitchFamily="49" charset="0"/>
                <a:cs typeface="Courier New" panose="02070309020205020404" pitchFamily="49" charset="0"/>
              </a:rPr>
              <a:t>            var url = "common/time.php";</a:t>
            </a:r>
          </a:p>
          <a:p>
            <a:pPr marL="0" indent="0">
              <a:buNone/>
            </a:pPr>
            <a:r>
              <a:rPr lang="en-US" sz="3700">
                <a:latin typeface="Courier New" panose="02070309020205020404" pitchFamily="49" charset="0"/>
                <a:cs typeface="Courier New" panose="02070309020205020404" pitchFamily="49" charset="0"/>
              </a:rPr>
              <a:t>            request.open("GET", url, true);</a:t>
            </a:r>
          </a:p>
          <a:p>
            <a:pPr marL="0" indent="0">
              <a:buNone/>
            </a:pPr>
            <a:r>
              <a:rPr lang="en-US" sz="3700">
                <a:latin typeface="Courier New" panose="02070309020205020404" pitchFamily="49" charset="0"/>
                <a:cs typeface="Courier New" panose="02070309020205020404" pitchFamily="49" charset="0"/>
              </a:rPr>
              <a:t>            request.onreadystatechange = updatePage;</a:t>
            </a:r>
          </a:p>
          <a:p>
            <a:pPr marL="0" indent="0">
              <a:buNone/>
            </a:pPr>
            <a:r>
              <a:rPr lang="en-US" sz="3700">
                <a:latin typeface="Courier New" panose="02070309020205020404" pitchFamily="49" charset="0"/>
                <a:cs typeface="Courier New" panose="02070309020205020404" pitchFamily="49" charset="0"/>
              </a:rPr>
              <a:t>            request.send(null);</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function updatePage()</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if (request.readyState == 4)</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var dateDisplay = document.getElementById("datetime");</a:t>
            </a:r>
          </a:p>
          <a:p>
            <a:pPr marL="0" indent="0">
              <a:buNone/>
            </a:pPr>
            <a:r>
              <a:rPr lang="en-US" sz="3700">
                <a:latin typeface="Courier New" panose="02070309020205020404" pitchFamily="49" charset="0"/>
                <a:cs typeface="Courier New" panose="02070309020205020404" pitchFamily="49" charset="0"/>
              </a:rPr>
              <a:t>                dateDisplay.innerHTML = request.responseText;</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a:t>
            </a:r>
          </a:p>
          <a:p>
            <a:pPr marL="0" indent="0">
              <a:buNone/>
            </a:pPr>
            <a:r>
              <a:rPr lang="en-US" sz="3700">
                <a:latin typeface="Courier New" panose="02070309020205020404" pitchFamily="49" charset="0"/>
                <a:cs typeface="Courier New" panose="02070309020205020404" pitchFamily="49" charset="0"/>
              </a:rPr>
              <a:t>        getCurrentTime();</a:t>
            </a:r>
          </a:p>
          <a:p>
            <a:pPr marL="0" indent="0">
              <a:buNone/>
            </a:pPr>
            <a:r>
              <a:rPr lang="en-US" sz="3700">
                <a:latin typeface="Courier New" panose="02070309020205020404" pitchFamily="49" charset="0"/>
                <a:cs typeface="Courier New" panose="02070309020205020404" pitchFamily="49" charset="0"/>
              </a:rPr>
              <a:t>        setInterval('getCurrentTime()', 60000)</a:t>
            </a:r>
          </a:p>
          <a:p>
            <a:pPr marL="0" indent="0">
              <a:buNone/>
            </a:pPr>
            <a:r>
              <a:rPr lang="en-US" sz="3700">
                <a:latin typeface="Courier New" panose="02070309020205020404" pitchFamily="49" charset="0"/>
                <a:cs typeface="Courier New" panose="02070309020205020404" pitchFamily="49" charset="0"/>
              </a:rPr>
              <a:t>      &lt;/script&gt;</a:t>
            </a:r>
          </a:p>
        </p:txBody>
      </p:sp>
      <p:sp>
        <p:nvSpPr>
          <p:cNvPr id="4" name="Footer Placeholder 3"/>
          <p:cNvSpPr>
            <a:spLocks noGrp="1"/>
          </p:cNvSpPr>
          <p:nvPr>
            <p:ph type="ftr" sz="quarter" idx="11"/>
          </p:nvPr>
        </p:nvSpPr>
        <p:spPr>
          <a:xfrm>
            <a:off x="2971800" y="6356350"/>
            <a:ext cx="3200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447879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Firefox browser display </a:t>
            </a:r>
            <a:r>
              <a:rPr lang="en-US" smtClean="0"/>
              <a:t>of </a:t>
            </a:r>
            <a:r>
              <a:rPr lang="en-US" smtClean="0">
                <a:latin typeface="Courier New" pitchFamily="49" charset="0"/>
                <a:cs typeface="Courier New" pitchFamily="49" charset="0"/>
              </a:rPr>
              <a:t>feedbackForm.php</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2279" y="1776168"/>
            <a:ext cx="6159442" cy="4174027"/>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2800" smtClean="0"/>
              <a:t>The Revised </a:t>
            </a:r>
            <a:r>
              <a:rPr lang="en-US" sz="2800" smtClean="0">
                <a:latin typeface="Courier New" pitchFamily="49" charset="0"/>
                <a:cs typeface="Courier New" pitchFamily="49" charset="0"/>
              </a:rPr>
              <a:t>form</a:t>
            </a:r>
            <a:r>
              <a:rPr lang="en-US" sz="2800" smtClean="0"/>
              <a:t> Tag in </a:t>
            </a:r>
            <a:r>
              <a:rPr lang="en-US" sz="2800" smtClean="0">
                <a:latin typeface="Courier New" pitchFamily="49" charset="0"/>
                <a:cs typeface="Courier New" pitchFamily="49" charset="0"/>
              </a:rPr>
              <a:t>feedbackForm.html</a:t>
            </a:r>
            <a:r>
              <a:rPr lang="en-US" sz="2800"/>
              <a:t/>
            </a:r>
            <a:br>
              <a:rPr lang="en-US" sz="2800"/>
            </a:br>
            <a:r>
              <a:rPr lang="en-US" sz="2800" smtClean="0"/>
              <a:t>Invokes a Server-Side PHP </a:t>
            </a:r>
            <a:r>
              <a:rPr lang="en-US" sz="2800" dirty="0"/>
              <a:t>S</a:t>
            </a:r>
            <a:r>
              <a:rPr lang="en-US" sz="2800" smtClean="0"/>
              <a:t>cript for Processing </a:t>
            </a:r>
            <a:r>
              <a:rPr lang="en-US" sz="2800" dirty="0"/>
              <a:t>W</a:t>
            </a:r>
            <a:r>
              <a:rPr lang="en-US" sz="2800" smtClean="0"/>
              <a:t>hen the Input </a:t>
            </a:r>
            <a:r>
              <a:rPr lang="en-US" sz="2800" dirty="0"/>
              <a:t>D</a:t>
            </a:r>
            <a:r>
              <a:rPr lang="en-US" sz="2800" smtClean="0"/>
              <a:t>ata is Valid</a:t>
            </a:r>
            <a:endParaRPr lang="en-US" sz="2800" dirty="0"/>
          </a:p>
        </p:txBody>
      </p:sp>
      <p:sp>
        <p:nvSpPr>
          <p:cNvPr id="3" name="Content Placeholder 2"/>
          <p:cNvSpPr>
            <a:spLocks noGrp="1"/>
          </p:cNvSpPr>
          <p:nvPr>
            <p:ph idx="1"/>
          </p:nvPr>
        </p:nvSpPr>
        <p:spPr>
          <a:xfrm>
            <a:off x="457200" y="2362200"/>
            <a:ext cx="8229600" cy="3200400"/>
          </a:xfrm>
        </p:spPr>
        <p:txBody>
          <a:bodyPr>
            <a:normAutofit/>
          </a:bodyPr>
          <a:lstStyle/>
          <a:p>
            <a:pPr>
              <a:buNone/>
            </a:pPr>
            <a:endParaRPr lang="en-US" smtClean="0"/>
          </a:p>
          <a:p>
            <a:pPr>
              <a:buNone/>
            </a:pPr>
            <a:r>
              <a:rPr lang="en-US" sz="200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&lt;</a:t>
            </a:r>
            <a:r>
              <a:rPr lang="en-US" sz="2000">
                <a:latin typeface="Courier New" panose="02070309020205020404" pitchFamily="49" charset="0"/>
                <a:cs typeface="Courier New" panose="02070309020205020404" pitchFamily="49" charset="0"/>
              </a:rPr>
              <a:t>form id="</a:t>
            </a:r>
            <a:r>
              <a:rPr lang="en-US" sz="2000" smtClean="0">
                <a:latin typeface="Courier New" panose="02070309020205020404" pitchFamily="49" charset="0"/>
                <a:cs typeface="Courier New" panose="02070309020205020404" pitchFamily="49" charset="0"/>
              </a:rPr>
              <a:t>contactForm</a:t>
            </a:r>
            <a:r>
              <a:rPr lang="en-US" sz="2000">
                <a:latin typeface="Courier New" panose="02070309020205020404" pitchFamily="49" charset="0"/>
                <a:cs typeface="Courier New" panose="02070309020205020404" pitchFamily="49" charset="0"/>
              </a:rPr>
              <a:t>"</a:t>
            </a:r>
            <a:endParaRPr lang="en-US" sz="2000" smtClean="0">
              <a:latin typeface="Courier New" panose="02070309020205020404" pitchFamily="49" charset="0"/>
              <a:cs typeface="Courier New" panose="02070309020205020404" pitchFamily="49" charset="0"/>
            </a:endParaRPr>
          </a:p>
          <a:p>
            <a:pPr>
              <a:buNone/>
            </a:pPr>
            <a:r>
              <a:rPr lang="en-US" sz="200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      action</a:t>
            </a:r>
            <a:r>
              <a:rPr lang="en-US" sz="2000">
                <a:latin typeface="Courier New" panose="02070309020205020404" pitchFamily="49" charset="0"/>
                <a:cs typeface="Courier New" panose="02070309020205020404" pitchFamily="49" charset="0"/>
              </a:rPr>
              <a:t>="scripts/feedbackFormProcess.php"</a:t>
            </a:r>
          </a:p>
          <a:p>
            <a:pPr>
              <a:buNone/>
            </a:pPr>
            <a:r>
              <a:rPr lang="en-US" sz="200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method</a:t>
            </a:r>
            <a:r>
              <a:rPr lang="en-US" sz="2000">
                <a:latin typeface="Courier New" panose="02070309020205020404" pitchFamily="49" charset="0"/>
                <a:cs typeface="Courier New" panose="02070309020205020404" pitchFamily="49" charset="0"/>
              </a:rPr>
              <a:t>="post"&gt;</a:t>
            </a:r>
            <a:endParaRPr lang="en-US" sz="1100">
              <a:latin typeface="Courier New" pitchFamily="49" charset="0"/>
              <a:cs typeface="Courier New" pitchFamily="49" charset="0"/>
            </a:endParaRPr>
          </a:p>
          <a:p>
            <a:pPr>
              <a:buNone/>
            </a:pPr>
            <a:endParaRPr lang="en-US" sz="1600"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smtClean="0"/>
              <a:t>A Browser </a:t>
            </a:r>
            <a:r>
              <a:rPr lang="en-US" sz="2400" dirty="0"/>
              <a:t>D</a:t>
            </a:r>
            <a:r>
              <a:rPr lang="en-US" sz="2400" smtClean="0"/>
              <a:t>isplay of Processing from </a:t>
            </a:r>
            <a:r>
              <a:rPr lang="en-US" sz="2400" smtClean="0">
                <a:latin typeface="Courier New" pitchFamily="49" charset="0"/>
                <a:cs typeface="Courier New" pitchFamily="49" charset="0"/>
              </a:rPr>
              <a:t>feedbackFormProcess.php</a:t>
            </a:r>
            <a:r>
              <a:rPr lang="en-US" sz="2400" smtClean="0"/>
              <a:t> Showing </a:t>
            </a:r>
            <a:r>
              <a:rPr lang="en-US" sz="2400" dirty="0"/>
              <a:t>C</a:t>
            </a:r>
            <a:r>
              <a:rPr lang="en-US" sz="2400" smtClean="0"/>
              <a:t>onfirmation </a:t>
            </a:r>
            <a:r>
              <a:rPr lang="en-US" sz="2400" dirty="0" smtClean="0"/>
              <a:t>to </a:t>
            </a:r>
            <a:r>
              <a:rPr lang="en-US" sz="2400" smtClean="0"/>
              <a:t>the User </a:t>
            </a:r>
            <a:r>
              <a:rPr lang="en-US" sz="2400" dirty="0"/>
              <a:t>T</a:t>
            </a:r>
            <a:r>
              <a:rPr lang="en-US" sz="2400" smtClean="0"/>
              <a:t>hat the Feedback </a:t>
            </a:r>
            <a:r>
              <a:rPr lang="en-US" sz="2400"/>
              <a:t>F</a:t>
            </a:r>
            <a:r>
              <a:rPr lang="en-US" sz="2400" smtClean="0"/>
              <a:t>orm </a:t>
            </a:r>
            <a:r>
              <a:rPr lang="en-US" sz="2400"/>
              <a:t>I</a:t>
            </a:r>
            <a:r>
              <a:rPr lang="en-US" sz="2400" smtClean="0"/>
              <a:t>nput </a:t>
            </a:r>
            <a:r>
              <a:rPr lang="en-US" sz="2400" dirty="0"/>
              <a:t>H</a:t>
            </a:r>
            <a:r>
              <a:rPr lang="en-US" sz="2400" smtClean="0"/>
              <a:t>as in Fact </a:t>
            </a:r>
            <a:r>
              <a:rPr lang="en-US" sz="2400"/>
              <a:t>B</a:t>
            </a:r>
            <a:r>
              <a:rPr lang="en-US" sz="2400" smtClean="0"/>
              <a:t>een </a:t>
            </a:r>
            <a:r>
              <a:rPr lang="en-US" sz="2400" dirty="0"/>
              <a:t>R</a:t>
            </a:r>
            <a:r>
              <a:rPr lang="en-US" sz="2400" smtClean="0"/>
              <a:t>eceived</a:t>
            </a:r>
            <a:endParaRPr lang="en-US" sz="2400" dirty="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905000"/>
            <a:ext cx="6087403" cy="3613092"/>
          </a:xfrm>
          <a:prstGeom prst="rect">
            <a:avLst/>
          </a:prstGeom>
          <a:noFill/>
        </p:spPr>
      </p:pic>
    </p:spTree>
    <p:extLst>
      <p:ext uri="{BB962C8B-B14F-4D97-AF65-F5344CB8AC3E}">
        <p14:creationId xmlns:p14="http://schemas.microsoft.com/office/powerpoint/2010/main" val="914462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An </a:t>
            </a:r>
            <a:r>
              <a:rPr lang="en-US" sz="2800"/>
              <a:t>E</a:t>
            </a:r>
            <a:r>
              <a:rPr lang="en-US" sz="2800" smtClean="0"/>
              <a:t>mail </a:t>
            </a:r>
            <a:r>
              <a:rPr lang="en-US" sz="2800" smtClean="0"/>
              <a:t>Display </a:t>
            </a:r>
            <a:r>
              <a:rPr lang="en-US" sz="2800" dirty="0"/>
              <a:t>S</a:t>
            </a:r>
            <a:r>
              <a:rPr lang="en-US" sz="2800" smtClean="0"/>
              <a:t>howing the </a:t>
            </a:r>
            <a:r>
              <a:rPr lang="en-US" sz="2800"/>
              <a:t>E</a:t>
            </a:r>
            <a:r>
              <a:rPr lang="en-US" sz="2800" smtClean="0"/>
              <a:t>mail </a:t>
            </a:r>
            <a:r>
              <a:rPr lang="en-US" sz="2800" smtClean="0"/>
              <a:t>Received </a:t>
            </a:r>
            <a:r>
              <a:rPr lang="en-US" sz="2800" dirty="0" smtClean="0"/>
              <a:t>by </a:t>
            </a:r>
            <a:r>
              <a:rPr lang="en-US" sz="2800" smtClean="0"/>
              <a:t>the Client </a:t>
            </a:r>
            <a:r>
              <a:rPr lang="en-US" sz="2800" dirty="0" smtClean="0"/>
              <a:t>as </a:t>
            </a:r>
            <a:r>
              <a:rPr lang="en-US" sz="2800" smtClean="0"/>
              <a:t>a Result </a:t>
            </a:r>
            <a:r>
              <a:rPr lang="en-US" sz="2800" dirty="0" smtClean="0"/>
              <a:t>of </a:t>
            </a:r>
            <a:r>
              <a:rPr lang="en-US" sz="2800" smtClean="0"/>
              <a:t>the Form </a:t>
            </a:r>
            <a:r>
              <a:rPr lang="en-US" sz="2800"/>
              <a:t>B</a:t>
            </a:r>
            <a:r>
              <a:rPr lang="en-US" sz="2800" smtClean="0"/>
              <a:t>eing </a:t>
            </a:r>
            <a:r>
              <a:rPr lang="en-US" sz="2800" dirty="0"/>
              <a:t>P</a:t>
            </a:r>
            <a:r>
              <a:rPr lang="en-US" sz="2800" smtClean="0"/>
              <a:t>rocessed by </a:t>
            </a:r>
            <a:r>
              <a:rPr lang="en-US" sz="2800" smtClean="0">
                <a:latin typeface="Courier New" pitchFamily="49" charset="0"/>
                <a:cs typeface="Courier New" pitchFamily="49" charset="0"/>
              </a:rPr>
              <a:t>feedbackFormProcess.php</a:t>
            </a:r>
            <a:endParaRPr lang="en-US" sz="2800"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28800" y="1828800"/>
            <a:ext cx="5577840" cy="3710510"/>
          </a:xfrm>
          <a:prstGeom prst="rect">
            <a:avLst/>
          </a:prstGeom>
          <a:noFill/>
        </p:spPr>
      </p:pic>
    </p:spTree>
    <p:extLst>
      <p:ext uri="{BB962C8B-B14F-4D97-AF65-F5344CB8AC3E}">
        <p14:creationId xmlns:p14="http://schemas.microsoft.com/office/powerpoint/2010/main" val="1532077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An </a:t>
            </a:r>
            <a:r>
              <a:rPr lang="en-US" sz="2800"/>
              <a:t>E</a:t>
            </a:r>
            <a:r>
              <a:rPr lang="en-US" sz="2800" smtClean="0"/>
              <a:t>mail </a:t>
            </a:r>
            <a:r>
              <a:rPr lang="en-US" sz="2800" smtClean="0"/>
              <a:t>Display </a:t>
            </a:r>
            <a:r>
              <a:rPr lang="en-US" sz="2800" dirty="0"/>
              <a:t>S</a:t>
            </a:r>
            <a:r>
              <a:rPr lang="en-US" sz="2800" smtClean="0"/>
              <a:t>howing the </a:t>
            </a:r>
            <a:r>
              <a:rPr lang="en-US" sz="2800"/>
              <a:t>E</a:t>
            </a:r>
            <a:r>
              <a:rPr lang="en-US" sz="2800" smtClean="0"/>
              <a:t>mail </a:t>
            </a:r>
            <a:r>
              <a:rPr lang="en-US" sz="2800" smtClean="0"/>
              <a:t>Received </a:t>
            </a:r>
            <a:r>
              <a:rPr lang="en-US" sz="2800" dirty="0" smtClean="0"/>
              <a:t>by </a:t>
            </a:r>
            <a:r>
              <a:rPr lang="en-US" sz="2800" smtClean="0"/>
              <a:t>the Business </a:t>
            </a:r>
            <a:r>
              <a:rPr lang="en-US" sz="2800" dirty="0" smtClean="0"/>
              <a:t>as </a:t>
            </a:r>
            <a:r>
              <a:rPr lang="en-US" sz="2800" smtClean="0"/>
              <a:t>a Result </a:t>
            </a:r>
            <a:r>
              <a:rPr lang="en-US" sz="2800" dirty="0" smtClean="0"/>
              <a:t>of </a:t>
            </a:r>
            <a:r>
              <a:rPr lang="en-US" sz="2800" smtClean="0"/>
              <a:t>the Form </a:t>
            </a:r>
            <a:r>
              <a:rPr lang="en-US" sz="2800"/>
              <a:t>B</a:t>
            </a:r>
            <a:r>
              <a:rPr lang="en-US" sz="2800" smtClean="0"/>
              <a:t>eing </a:t>
            </a:r>
            <a:r>
              <a:rPr lang="en-US" sz="2800" dirty="0"/>
              <a:t>P</a:t>
            </a:r>
            <a:r>
              <a:rPr lang="en-US" sz="2800" smtClean="0"/>
              <a:t>rocessed </a:t>
            </a:r>
            <a:r>
              <a:rPr lang="en-US" sz="2800" dirty="0" smtClean="0"/>
              <a:t>by </a:t>
            </a:r>
            <a:r>
              <a:rPr lang="en-US" sz="2800" dirty="0" smtClean="0">
                <a:latin typeface="Courier New" pitchFamily="49" charset="0"/>
                <a:cs typeface="Courier New" pitchFamily="49" charset="0"/>
              </a:rPr>
              <a:t>processFeedback.php</a:t>
            </a:r>
            <a:endParaRPr lang="en-US" sz="2800"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43000" y="1981200"/>
            <a:ext cx="6611035" cy="3616334"/>
          </a:xfrm>
          <a:prstGeom prst="rect">
            <a:avLst/>
          </a:prstGeom>
          <a:noFill/>
        </p:spPr>
      </p:pic>
    </p:spTree>
    <p:extLst>
      <p:ext uri="{BB962C8B-B14F-4D97-AF65-F5344CB8AC3E}">
        <p14:creationId xmlns:p14="http://schemas.microsoft.com/office/powerpoint/2010/main" val="1238545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A Typical Feedback </a:t>
            </a:r>
            <a:r>
              <a:rPr lang="en-US" sz="2800" dirty="0"/>
              <a:t>M</a:t>
            </a:r>
            <a:r>
              <a:rPr lang="en-US" sz="2800" smtClean="0"/>
              <a:t>essage</a:t>
            </a:r>
            <a:r>
              <a:rPr lang="en-US" sz="2800" dirty="0" smtClean="0"/>
              <a:t>, </a:t>
            </a:r>
            <a:r>
              <a:rPr lang="en-US" sz="2800" smtClean="0"/>
              <a:t>with Date of Submission,</a:t>
            </a:r>
            <a:br>
              <a:rPr lang="en-US" sz="2800" smtClean="0"/>
            </a:br>
            <a:r>
              <a:rPr lang="en-US" sz="2800" smtClean="0"/>
              <a:t>As </a:t>
            </a:r>
            <a:r>
              <a:rPr lang="en-US" sz="2800"/>
              <a:t>I</a:t>
            </a:r>
            <a:r>
              <a:rPr lang="en-US" sz="2800" smtClean="0"/>
              <a:t>t </a:t>
            </a:r>
            <a:r>
              <a:rPr lang="en-US" sz="2800"/>
              <a:t>I</a:t>
            </a:r>
            <a:r>
              <a:rPr lang="en-US" sz="2800" smtClean="0"/>
              <a:t>s </a:t>
            </a:r>
            <a:r>
              <a:rPr lang="en-US" sz="2800" dirty="0"/>
              <a:t>S</a:t>
            </a:r>
            <a:r>
              <a:rPr lang="en-US" sz="2800" smtClean="0"/>
              <a:t>tored </a:t>
            </a:r>
            <a:r>
              <a:rPr lang="en-US" sz="2800" dirty="0" smtClean="0"/>
              <a:t>on </a:t>
            </a:r>
            <a:r>
              <a:rPr lang="en-US" sz="2800" smtClean="0"/>
              <a:t>the Server </a:t>
            </a:r>
            <a:r>
              <a:rPr lang="en-US" sz="2800" dirty="0" smtClean="0"/>
              <a:t>in </a:t>
            </a:r>
            <a:r>
              <a:rPr lang="en-US" sz="2800" smtClean="0"/>
              <a:t>a Log </a:t>
            </a:r>
            <a:r>
              <a:rPr lang="en-US" sz="2800"/>
              <a:t>F</a:t>
            </a:r>
            <a:r>
              <a:rPr lang="en-US" sz="2800" smtClean="0"/>
              <a:t>ile </a:t>
            </a:r>
            <a:r>
              <a:rPr lang="en-US" sz="2800" dirty="0"/>
              <a:t>C</a:t>
            </a:r>
            <a:r>
              <a:rPr lang="en-US" sz="2800" smtClean="0"/>
              <a:t>alled </a:t>
            </a:r>
            <a:r>
              <a:rPr lang="en-US" sz="2800" dirty="0" smtClean="0">
                <a:latin typeface="Courier New" pitchFamily="49" charset="0"/>
                <a:cs typeface="Courier New" pitchFamily="49" charset="0"/>
              </a:rPr>
              <a:t>feedback.txt</a:t>
            </a:r>
            <a:r>
              <a:rPr lang="en-US" sz="2800" dirty="0" smtClean="0"/>
              <a:t> in </a:t>
            </a:r>
            <a:r>
              <a:rPr lang="en-US" sz="2800" smtClean="0"/>
              <a:t>the Subdirectory </a:t>
            </a:r>
            <a:r>
              <a:rPr lang="en-US" sz="2800" dirty="0" smtClean="0">
                <a:latin typeface="Courier New" pitchFamily="49" charset="0"/>
                <a:cs typeface="Courier New" pitchFamily="49" charset="0"/>
              </a:rPr>
              <a:t>nature/data</a:t>
            </a:r>
            <a:endParaRPr lang="en-US" sz="28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buNone/>
            </a:pPr>
            <a:endParaRPr lang="en-US" sz="1800" smtClean="0">
              <a:latin typeface="Courier New" pitchFamily="49" charset="0"/>
              <a:cs typeface="Courier New" pitchFamily="49" charset="0"/>
            </a:endParaRPr>
          </a:p>
          <a:p>
            <a:pPr>
              <a:buNone/>
            </a:pPr>
            <a:r>
              <a:rPr lang="en-US" sz="1800" smtClean="0">
                <a:latin typeface="Courier New" pitchFamily="49" charset="0"/>
                <a:cs typeface="Courier New" pitchFamily="49" charset="0"/>
              </a:rPr>
              <a:t>-------------------------------------------------------</a:t>
            </a:r>
            <a:endParaRPr lang="en-US" sz="1800">
              <a:latin typeface="Courier New" pitchFamily="49" charset="0"/>
              <a:cs typeface="Courier New" pitchFamily="49" charset="0"/>
            </a:endParaRPr>
          </a:p>
          <a:p>
            <a:pPr>
              <a:buNone/>
            </a:pPr>
            <a:r>
              <a:rPr lang="en-US" sz="1800">
                <a:latin typeface="Courier New" pitchFamily="49" charset="0"/>
                <a:cs typeface="Courier New" pitchFamily="49" charset="0"/>
              </a:rPr>
              <a:t>Date received: 19th of August, 2015 at 09:43:55</a:t>
            </a:r>
          </a:p>
          <a:p>
            <a:pPr>
              <a:buNone/>
            </a:pPr>
            <a:r>
              <a:rPr lang="en-US" sz="1800">
                <a:latin typeface="Courier New" pitchFamily="49" charset="0"/>
                <a:cs typeface="Courier New" pitchFamily="49" charset="0"/>
              </a:rPr>
              <a:t>From: Dr. Porter Scobey</a:t>
            </a:r>
          </a:p>
          <a:p>
            <a:pPr>
              <a:buNone/>
            </a:pPr>
            <a:r>
              <a:rPr lang="en-US" sz="1800">
                <a:latin typeface="Courier New" pitchFamily="49" charset="0"/>
                <a:cs typeface="Courier New" pitchFamily="49" charset="0"/>
              </a:rPr>
              <a:t>E-mail address: </a:t>
            </a:r>
            <a:r>
              <a:rPr lang="en-US" sz="1800" smtClean="0">
                <a:latin typeface="Courier New" pitchFamily="49" charset="0"/>
                <a:cs typeface="Courier New" pitchFamily="49" charset="0"/>
              </a:rPr>
              <a:t>ps@cs.smu.ca</a:t>
            </a:r>
            <a:endParaRPr lang="en-US" sz="1800">
              <a:latin typeface="Courier New" pitchFamily="49" charset="0"/>
              <a:cs typeface="Courier New" pitchFamily="49" charset="0"/>
            </a:endParaRPr>
          </a:p>
          <a:p>
            <a:pPr>
              <a:buNone/>
            </a:pPr>
            <a:r>
              <a:rPr lang="en-US" sz="1800">
                <a:latin typeface="Courier New" pitchFamily="49" charset="0"/>
                <a:cs typeface="Courier New" pitchFamily="49" charset="0"/>
              </a:rPr>
              <a:t>Phone number: 902-420-1234</a:t>
            </a:r>
          </a:p>
          <a:p>
            <a:pPr>
              <a:buNone/>
            </a:pPr>
            <a:r>
              <a:rPr lang="en-US" sz="1800">
                <a:latin typeface="Courier New" pitchFamily="49" charset="0"/>
                <a:cs typeface="Courier New" pitchFamily="49" charset="0"/>
              </a:rPr>
              <a:t>Subject: Seminar Question</a:t>
            </a:r>
          </a:p>
          <a:p>
            <a:pPr>
              <a:buNone/>
            </a:pPr>
            <a:r>
              <a:rPr lang="en-US" sz="1800">
                <a:latin typeface="Courier New" pitchFamily="49" charset="0"/>
                <a:cs typeface="Courier New" pitchFamily="49" charset="0"/>
              </a:rPr>
              <a:t>When is your next seminar on healthy </a:t>
            </a:r>
            <a:r>
              <a:rPr lang="en-US" sz="1800" smtClean="0">
                <a:latin typeface="Courier New" pitchFamily="49" charset="0"/>
                <a:cs typeface="Courier New" pitchFamily="49" charset="0"/>
              </a:rPr>
              <a:t>breakfasts?</a:t>
            </a:r>
          </a:p>
          <a:p>
            <a:pPr>
              <a:buNone/>
            </a:pPr>
            <a:r>
              <a:rPr lang="en-US" sz="1800" smtClean="0">
                <a:latin typeface="Courier New" pitchFamily="49" charset="0"/>
                <a:cs typeface="Courier New" pitchFamily="49" charset="0"/>
              </a:rPr>
              <a:t>I would like </a:t>
            </a:r>
            <a:r>
              <a:rPr lang="en-US" sz="1800">
                <a:latin typeface="Courier New" pitchFamily="49" charset="0"/>
                <a:cs typeface="Courier New" pitchFamily="49" charset="0"/>
              </a:rPr>
              <a:t>one on the weekend or in the </a:t>
            </a:r>
            <a:r>
              <a:rPr lang="en-US" sz="1800" smtClean="0">
                <a:latin typeface="Courier New" pitchFamily="49" charset="0"/>
                <a:cs typeface="Courier New" pitchFamily="49" charset="0"/>
              </a:rPr>
              <a:t>evening</a:t>
            </a:r>
          </a:p>
          <a:p>
            <a:pPr>
              <a:buNone/>
            </a:pPr>
            <a:r>
              <a:rPr lang="en-US" sz="1800" smtClean="0">
                <a:latin typeface="Courier New" pitchFamily="49" charset="0"/>
                <a:cs typeface="Courier New" pitchFamily="49" charset="0"/>
              </a:rPr>
              <a:t>if </a:t>
            </a:r>
            <a:r>
              <a:rPr lang="en-US" sz="1800">
                <a:latin typeface="Courier New" pitchFamily="49" charset="0"/>
                <a:cs typeface="Courier New" pitchFamily="49" charset="0"/>
              </a:rPr>
              <a:t>possible. </a:t>
            </a:r>
            <a:endParaRPr lang="en-US" sz="2400"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505920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PHP Code to Process </a:t>
            </a:r>
            <a:r>
              <a:rPr lang="en-US" sz="3600" dirty="0"/>
              <a:t>F</a:t>
            </a:r>
            <a:r>
              <a:rPr lang="en-US" sz="3600" smtClean="0"/>
              <a:t>eedback in </a:t>
            </a:r>
            <a:r>
              <a:rPr lang="en-US" sz="3200" smtClean="0">
                <a:latin typeface="Courier New" pitchFamily="49" charset="0"/>
                <a:cs typeface="Courier New" pitchFamily="49" charset="0"/>
              </a:rPr>
              <a:t>feedbackFormProcess.php</a:t>
            </a:r>
            <a:r>
              <a:rPr lang="en-US" sz="3600" smtClean="0">
                <a:latin typeface="Courier New" pitchFamily="49" charset="0"/>
                <a:cs typeface="Courier New" pitchFamily="49" charset="0"/>
              </a:rPr>
              <a:t> </a:t>
            </a:r>
            <a:r>
              <a:rPr lang="en-US" sz="3600" smtClean="0">
                <a:cs typeface="Courier New" pitchFamily="49" charset="0"/>
              </a:rPr>
              <a:t>(1 of </a:t>
            </a:r>
            <a:r>
              <a:rPr lang="en-US" sz="3600">
                <a:cs typeface="Courier New" pitchFamily="49" charset="0"/>
              </a:rPr>
              <a:t>4</a:t>
            </a:r>
            <a:r>
              <a:rPr lang="en-US" sz="3600" smtClean="0">
                <a:cs typeface="Courier New" pitchFamily="49" charset="0"/>
              </a:rPr>
              <a:t>)</a:t>
            </a:r>
            <a:endParaRPr lang="en-US" sz="36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47500" lnSpcReduction="20000"/>
          </a:bodyPr>
          <a:lstStyle/>
          <a:p>
            <a:pPr>
              <a:buNone/>
            </a:pPr>
            <a:r>
              <a:rPr lang="en-US" smtClean="0">
                <a:latin typeface="Courier New" pitchFamily="49" charset="0"/>
                <a:cs typeface="Courier New" pitchFamily="49" charset="0"/>
              </a:rPr>
              <a:t>&lt;?</a:t>
            </a:r>
            <a:r>
              <a:rPr lang="en-US">
                <a:latin typeface="Courier New" pitchFamily="49" charset="0"/>
                <a:cs typeface="Courier New" pitchFamily="49" charset="0"/>
              </a:rPr>
              <a:t>php</a:t>
            </a:r>
          </a:p>
          <a:p>
            <a:pPr>
              <a:buNone/>
            </a:pPr>
            <a:r>
              <a:rPr lang="en-US">
                <a:latin typeface="Courier New" pitchFamily="49" charset="0"/>
                <a:cs typeface="Courier New" pitchFamily="49" charset="0"/>
              </a:rPr>
              <a:t>/*feedbackFormProcess.php</a:t>
            </a:r>
          </a:p>
          <a:p>
            <a:pPr>
              <a:buNone/>
            </a:pPr>
            <a:r>
              <a:rPr lang="en-US">
                <a:latin typeface="Courier New" pitchFamily="49" charset="0"/>
                <a:cs typeface="Courier New" pitchFamily="49" charset="0"/>
              </a:rPr>
              <a:t>Processes feedback form data by first constructing a</a:t>
            </a:r>
          </a:p>
          <a:p>
            <a:pPr>
              <a:buNone/>
            </a:pPr>
            <a:r>
              <a:rPr lang="en-US">
                <a:latin typeface="Courier New" pitchFamily="49" charset="0"/>
                <a:cs typeface="Courier New" pitchFamily="49" charset="0"/>
              </a:rPr>
              <a:t>message of response from the user's input, and then </a:t>
            </a:r>
          </a:p>
          <a:p>
            <a:pPr>
              <a:buNone/>
            </a:pPr>
            <a:r>
              <a:rPr lang="en-US">
                <a:latin typeface="Courier New" pitchFamily="49" charset="0"/>
                <a:cs typeface="Courier New" pitchFamily="49" charset="0"/>
              </a:rPr>
              <a:t>- sends an e-mail message to the business</a:t>
            </a:r>
          </a:p>
          <a:p>
            <a:pPr>
              <a:buNone/>
            </a:pPr>
            <a:r>
              <a:rPr lang="en-US">
                <a:latin typeface="Courier New" pitchFamily="49" charset="0"/>
                <a:cs typeface="Courier New" pitchFamily="49" charset="0"/>
              </a:rPr>
              <a:t>- sends a sligtly modified e-mail message to the client</a:t>
            </a:r>
          </a:p>
          <a:p>
            <a:pPr>
              <a:buNone/>
            </a:pPr>
            <a:r>
              <a:rPr lang="en-US">
                <a:latin typeface="Courier New" pitchFamily="49" charset="0"/>
                <a:cs typeface="Courier New" pitchFamily="49" charset="0"/>
              </a:rPr>
              <a:t>- returns a confirmation message to the client's browser</a:t>
            </a:r>
          </a:p>
          <a:p>
            <a:pPr>
              <a:buNone/>
            </a:pPr>
            <a:r>
              <a:rPr lang="en-US">
                <a:latin typeface="Courier New" pitchFamily="49" charset="0"/>
                <a:cs typeface="Courier New" pitchFamily="49" charset="0"/>
              </a:rPr>
              <a:t>- logs the feedback in a file on the server</a:t>
            </a:r>
          </a:p>
          <a:p>
            <a:pPr>
              <a:buNone/>
            </a:pPr>
            <a:r>
              <a:rPr lang="en-US">
                <a:latin typeface="Courier New" pitchFamily="49" charset="0"/>
                <a:cs typeface="Courier New" pitchFamily="49" charset="0"/>
              </a:rPr>
              <a:t>*/</a:t>
            </a:r>
          </a:p>
          <a:p>
            <a:pPr>
              <a:buNone/>
            </a:pPr>
            <a:endParaRPr lang="en-US">
              <a:latin typeface="Courier New" pitchFamily="49" charset="0"/>
              <a:cs typeface="Courier New" pitchFamily="49" charset="0"/>
            </a:endParaRPr>
          </a:p>
          <a:p>
            <a:pPr>
              <a:buNone/>
            </a:pPr>
            <a:r>
              <a:rPr lang="en-US">
                <a:latin typeface="Courier New" pitchFamily="49" charset="0"/>
                <a:cs typeface="Courier New" pitchFamily="49" charset="0"/>
              </a:rPr>
              <a:t>//Construct message to be sent to the business</a:t>
            </a:r>
          </a:p>
          <a:p>
            <a:pPr>
              <a:buNone/>
            </a:pPr>
            <a:r>
              <a:rPr lang="en-US">
                <a:latin typeface="Courier New" pitchFamily="49" charset="0"/>
                <a:cs typeface="Courier New" pitchFamily="49" charset="0"/>
              </a:rPr>
              <a:t>$messageToBusiness = </a:t>
            </a:r>
          </a:p>
          <a:p>
            <a:pPr>
              <a:buNone/>
            </a:pPr>
            <a:r>
              <a:rPr lang="en-US">
                <a:latin typeface="Courier New" pitchFamily="49" charset="0"/>
                <a:cs typeface="Courier New" pitchFamily="49" charset="0"/>
              </a:rPr>
              <a:t>    "From: $_POST[salute] $_POST[firstName] $_POST[lastName]\r\n".</a:t>
            </a:r>
          </a:p>
          <a:p>
            <a:pPr>
              <a:buNone/>
            </a:pPr>
            <a:r>
              <a:rPr lang="en-US">
                <a:latin typeface="Courier New" pitchFamily="49" charset="0"/>
                <a:cs typeface="Courier New" pitchFamily="49" charset="0"/>
              </a:rPr>
              <a:t>    "E-mail address: $_POST[email]\r\n".</a:t>
            </a:r>
          </a:p>
          <a:p>
            <a:pPr>
              <a:buNone/>
            </a:pPr>
            <a:r>
              <a:rPr lang="en-US">
                <a:latin typeface="Courier New" pitchFamily="49" charset="0"/>
                <a:cs typeface="Courier New" pitchFamily="49" charset="0"/>
              </a:rPr>
              <a:t>    "Phone number: $_POST[phone]\r\n".</a:t>
            </a:r>
          </a:p>
          <a:p>
            <a:pPr>
              <a:buNone/>
            </a:pPr>
            <a:r>
              <a:rPr lang="en-US">
                <a:latin typeface="Courier New" pitchFamily="49" charset="0"/>
                <a:cs typeface="Courier New" pitchFamily="49" charset="0"/>
              </a:rPr>
              <a:t>    "Subject: $_POST[subject]\r\n".</a:t>
            </a:r>
          </a:p>
          <a:p>
            <a:pPr>
              <a:buNone/>
            </a:pPr>
            <a:r>
              <a:rPr lang="en-US">
                <a:latin typeface="Courier New" pitchFamily="49" charset="0"/>
                <a:cs typeface="Courier New" pitchFamily="49" charset="0"/>
              </a:rPr>
              <a:t>    "$_POST[message]\r\n";</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PHP</a:t>
            </a:r>
            <a:r>
              <a:rPr lang="en-US" dirty="0" smtClean="0"/>
              <a:t> History</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PHP</a:t>
            </a:r>
            <a:r>
              <a:rPr lang="en-US" dirty="0" smtClean="0"/>
              <a:t> stood for </a:t>
            </a:r>
            <a:r>
              <a:rPr lang="en-US" i="1" dirty="0" smtClean="0"/>
              <a:t>Personal </a:t>
            </a:r>
            <a:r>
              <a:rPr lang="en-US" i="1" smtClean="0"/>
              <a:t>Home Page</a:t>
            </a:r>
            <a:r>
              <a:rPr lang="en-US" smtClean="0"/>
              <a:t>,</a:t>
            </a:r>
            <a:r>
              <a:rPr lang="en-US" i="1" smtClean="0"/>
              <a:t> </a:t>
            </a:r>
            <a:r>
              <a:rPr lang="en-US" smtClean="0"/>
              <a:t>when</a:t>
            </a:r>
            <a:r>
              <a:rPr lang="en-US" i="1" smtClean="0"/>
              <a:t> </a:t>
            </a:r>
            <a:r>
              <a:rPr lang="en-US" smtClean="0"/>
              <a:t>originally </a:t>
            </a:r>
            <a:r>
              <a:rPr lang="en-US" dirty="0" smtClean="0"/>
              <a:t>implemented by Rasmus Lerdorf in 1995 for tracking accesses to his online resume.</a:t>
            </a:r>
          </a:p>
          <a:p>
            <a:r>
              <a:rPr lang="en-US" dirty="0" smtClean="0"/>
              <a:t>A revised version was called PHP/FI, where FI stood for Forms Interpreter.</a:t>
            </a:r>
          </a:p>
          <a:p>
            <a:r>
              <a:rPr lang="en-US" dirty="0" smtClean="0"/>
              <a:t>Now users prefer to use the recursive name </a:t>
            </a:r>
            <a:r>
              <a:rPr lang="en-US" i="1" smtClean="0"/>
              <a:t>PHP</a:t>
            </a:r>
            <a:r>
              <a:rPr lang="en-US" i="1" dirty="0" smtClean="0"/>
              <a:t>: Hypertext Preprocessor.</a:t>
            </a:r>
          </a:p>
          <a:p>
            <a:r>
              <a:rPr lang="en-US" dirty="0" smtClean="0"/>
              <a:t>Perl was the language of choice for server-side computing prior to </a:t>
            </a:r>
            <a:r>
              <a:rPr lang="en-US" smtClean="0"/>
              <a:t>PHP</a:t>
            </a:r>
            <a:r>
              <a:rPr lang="en-US" dirty="0" smtClean="0"/>
              <a:t>.</a:t>
            </a:r>
          </a:p>
          <a:p>
            <a:r>
              <a:rPr lang="en-US" dirty="0" smtClean="0"/>
              <a:t>Constructs of </a:t>
            </a:r>
            <a:r>
              <a:rPr lang="en-US" smtClean="0"/>
              <a:t>PHP</a:t>
            </a:r>
            <a:r>
              <a:rPr lang="en-US" dirty="0" smtClean="0"/>
              <a:t>: Origins in Perl and similar to </a:t>
            </a:r>
            <a:r>
              <a:rPr lang="en-US" smtClean="0"/>
              <a:t>JavaScript</a:t>
            </a:r>
            <a:r>
              <a:rPr lang="en-US" dirty="0" smtClean="0"/>
              <a:t>.</a:t>
            </a:r>
          </a:p>
          <a:p>
            <a:r>
              <a:rPr lang="en-US" dirty="0" smtClean="0"/>
              <a:t>Source code for </a:t>
            </a:r>
            <a:r>
              <a:rPr lang="en-US" smtClean="0"/>
              <a:t>PHP</a:t>
            </a:r>
            <a:r>
              <a:rPr lang="en-US" dirty="0" smtClean="0"/>
              <a:t> was made public and that led to a vibrant community of developers.</a:t>
            </a:r>
          </a:p>
          <a:p>
            <a:endParaRPr lang="en-US" dirty="0" smtClean="0"/>
          </a:p>
          <a:p>
            <a:endParaRPr lang="en-US" dirty="0" smtClean="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PHP Code to Process Feedback in </a:t>
            </a:r>
            <a:r>
              <a:rPr lang="en-US" sz="3200">
                <a:latin typeface="Courier New" pitchFamily="49" charset="0"/>
                <a:cs typeface="Courier New" pitchFamily="49" charset="0"/>
              </a:rPr>
              <a:t>feedbackFormProcess.php</a:t>
            </a:r>
            <a:r>
              <a:rPr lang="en-US" sz="3600">
                <a:latin typeface="Courier New" pitchFamily="49" charset="0"/>
                <a:cs typeface="Courier New" pitchFamily="49" charset="0"/>
              </a:rPr>
              <a:t> </a:t>
            </a:r>
            <a:r>
              <a:rPr lang="en-US" sz="3600" smtClean="0">
                <a:cs typeface="Courier New" pitchFamily="49" charset="0"/>
              </a:rPr>
              <a:t>(2 </a:t>
            </a:r>
            <a:r>
              <a:rPr lang="en-US" sz="3600">
                <a:cs typeface="Courier New" pitchFamily="49" charset="0"/>
              </a:rPr>
              <a:t>of </a:t>
            </a:r>
            <a:r>
              <a:rPr lang="en-US" sz="3600" smtClean="0">
                <a:cs typeface="Courier New" pitchFamily="49" charset="0"/>
              </a:rPr>
              <a:t>4)</a:t>
            </a:r>
            <a:endParaRPr lang="en-US" sz="3600" dirty="0">
              <a:cs typeface="Courier New" pitchFamily="49" charset="0"/>
            </a:endParaRPr>
          </a:p>
        </p:txBody>
      </p:sp>
      <p:sp>
        <p:nvSpPr>
          <p:cNvPr id="3" name="Content Placeholder 2"/>
          <p:cNvSpPr>
            <a:spLocks noGrp="1"/>
          </p:cNvSpPr>
          <p:nvPr>
            <p:ph idx="1"/>
          </p:nvPr>
        </p:nvSpPr>
        <p:spPr/>
        <p:txBody>
          <a:bodyPr>
            <a:normAutofit fontScale="40000" lnSpcReduction="20000"/>
          </a:bodyPr>
          <a:lstStyle/>
          <a:p>
            <a:pPr>
              <a:buNone/>
            </a:pPr>
            <a:r>
              <a:rPr lang="en-US">
                <a:latin typeface="Courier New" pitchFamily="49" charset="0"/>
                <a:cs typeface="Courier New" pitchFamily="49" charset="0"/>
              </a:rPr>
              <a:t>//Send e-mail feedback message to the business</a:t>
            </a:r>
          </a:p>
          <a:p>
            <a:pPr>
              <a:buNone/>
            </a:pPr>
            <a:r>
              <a:rPr lang="en-US">
                <a:latin typeface="Courier New" pitchFamily="49" charset="0"/>
                <a:cs typeface="Courier New" pitchFamily="49" charset="0"/>
              </a:rPr>
              <a:t>//(but here, to the text's website)</a:t>
            </a:r>
          </a:p>
          <a:p>
            <a:pPr>
              <a:buNone/>
            </a:pPr>
            <a:r>
              <a:rPr lang="en-US">
                <a:latin typeface="Courier New" pitchFamily="49" charset="0"/>
                <a:cs typeface="Courier New" pitchFamily="49" charset="0"/>
              </a:rPr>
              <a:t>$headerToBusiness = "From: $_POST[email]\r\n";</a:t>
            </a:r>
          </a:p>
          <a:p>
            <a:pPr>
              <a:buNone/>
            </a:pPr>
            <a:r>
              <a:rPr lang="en-US">
                <a:latin typeface="Courier New" pitchFamily="49" charset="0"/>
                <a:cs typeface="Courier New" pitchFamily="49" charset="0"/>
              </a:rPr>
              <a:t>mail("webbook2e@cs.smu.ca", $_POST['subject'],</a:t>
            </a:r>
          </a:p>
          <a:p>
            <a:pPr>
              <a:buNone/>
            </a:pPr>
            <a:r>
              <a:rPr lang="en-US">
                <a:latin typeface="Courier New" pitchFamily="49" charset="0"/>
                <a:cs typeface="Courier New" pitchFamily="49" charset="0"/>
              </a:rPr>
              <a:t>    $messageToBusiness, $headerToBusiness);</a:t>
            </a:r>
          </a:p>
          <a:p>
            <a:pPr>
              <a:buNone/>
            </a:pPr>
            <a:endParaRPr lang="en-US">
              <a:latin typeface="Courier New" pitchFamily="49" charset="0"/>
              <a:cs typeface="Courier New" pitchFamily="49" charset="0"/>
            </a:endParaRPr>
          </a:p>
          <a:p>
            <a:pPr>
              <a:buNone/>
            </a:pPr>
            <a:r>
              <a:rPr lang="en-US">
                <a:latin typeface="Courier New" pitchFamily="49" charset="0"/>
                <a:cs typeface="Courier New" pitchFamily="49" charset="0"/>
              </a:rPr>
              <a:t>//Construct e-mail confirmation message for the client,</a:t>
            </a:r>
          </a:p>
          <a:p>
            <a:pPr>
              <a:buNone/>
            </a:pPr>
            <a:r>
              <a:rPr lang="en-US">
                <a:latin typeface="Courier New" pitchFamily="49" charset="0"/>
                <a:cs typeface="Courier New" pitchFamily="49" charset="0"/>
              </a:rPr>
              <a:t>//which is just a sligtly modified version of the message</a:t>
            </a:r>
          </a:p>
          <a:p>
            <a:pPr>
              <a:buNone/>
            </a:pPr>
            <a:r>
              <a:rPr lang="en-US">
                <a:latin typeface="Courier New" pitchFamily="49" charset="0"/>
                <a:cs typeface="Courier New" pitchFamily="49" charset="0"/>
              </a:rPr>
              <a:t>//that went to the business</a:t>
            </a:r>
          </a:p>
          <a:p>
            <a:pPr>
              <a:buNone/>
            </a:pPr>
            <a:r>
              <a:rPr lang="en-US">
                <a:latin typeface="Courier New" pitchFamily="49" charset="0"/>
                <a:cs typeface="Courier New" pitchFamily="49" charset="0"/>
              </a:rPr>
              <a:t>$messageToClient =</a:t>
            </a:r>
          </a:p>
          <a:p>
            <a:pPr>
              <a:buNone/>
            </a:pPr>
            <a:r>
              <a:rPr lang="en-US">
                <a:latin typeface="Courier New" pitchFamily="49" charset="0"/>
                <a:cs typeface="Courier New" pitchFamily="49" charset="0"/>
              </a:rPr>
              <a:t>    "Dear $_POST[salute] $_POST[lastName]:\r\n".</a:t>
            </a:r>
          </a:p>
          <a:p>
            <a:pPr>
              <a:buNone/>
            </a:pPr>
            <a:r>
              <a:rPr lang="en-US">
                <a:latin typeface="Courier New" pitchFamily="49" charset="0"/>
                <a:cs typeface="Courier New" pitchFamily="49" charset="0"/>
              </a:rPr>
              <a:t>    "The following message was received from you </a:t>
            </a:r>
          </a:p>
          <a:p>
            <a:pPr>
              <a:buNone/>
            </a:pPr>
            <a:r>
              <a:rPr lang="en-US">
                <a:latin typeface="Courier New" pitchFamily="49" charset="0"/>
                <a:cs typeface="Courier New" pitchFamily="49" charset="0"/>
              </a:rPr>
              <a:t>    by Nature's Source:\r\n\r\n".</a:t>
            </a:r>
          </a:p>
          <a:p>
            <a:pPr>
              <a:buNone/>
            </a:pPr>
            <a:r>
              <a:rPr lang="en-US">
                <a:latin typeface="Courier New" pitchFamily="49" charset="0"/>
                <a:cs typeface="Courier New" pitchFamily="49" charset="0"/>
              </a:rPr>
              <a:t>    $messageToBusiness.</a:t>
            </a:r>
          </a:p>
          <a:p>
            <a:pPr>
              <a:buNone/>
            </a:pPr>
            <a:r>
              <a:rPr lang="en-US">
                <a:latin typeface="Courier New" pitchFamily="49" charset="0"/>
                <a:cs typeface="Courier New" pitchFamily="49" charset="0"/>
              </a:rPr>
              <a:t>    "------------------------\r\n".</a:t>
            </a:r>
          </a:p>
          <a:p>
            <a:pPr>
              <a:buNone/>
            </a:pPr>
            <a:r>
              <a:rPr lang="en-US">
                <a:latin typeface="Courier New" pitchFamily="49" charset="0"/>
                <a:cs typeface="Courier New" pitchFamily="49" charset="0"/>
              </a:rPr>
              <a:t>    "Thank you for the feedback and your patronage.\r\n".</a:t>
            </a:r>
          </a:p>
          <a:p>
            <a:pPr>
              <a:buNone/>
            </a:pPr>
            <a:r>
              <a:rPr lang="en-US">
                <a:latin typeface="Courier New" pitchFamily="49" charset="0"/>
                <a:cs typeface="Courier New" pitchFamily="49" charset="0"/>
              </a:rPr>
              <a:t>    "The Nature's Source Team\r\n".</a:t>
            </a:r>
          </a:p>
          <a:p>
            <a:pPr>
              <a:buNone/>
            </a:pPr>
            <a:r>
              <a:rPr lang="en-US">
                <a:latin typeface="Courier New" pitchFamily="49" charset="0"/>
                <a:cs typeface="Courier New" pitchFamily="49" charset="0"/>
              </a:rPr>
              <a:t>    "------------------------\r\n";</a:t>
            </a:r>
          </a:p>
          <a:p>
            <a:pPr>
              <a:buNone/>
            </a:pPr>
            <a:endParaRPr lang="en-US">
              <a:latin typeface="Courier New" pitchFamily="49" charset="0"/>
              <a:cs typeface="Courier New" pitchFamily="49" charset="0"/>
            </a:endParaRPr>
          </a:p>
          <a:p>
            <a:pPr>
              <a:buNone/>
            </a:pPr>
            <a:r>
              <a:rPr lang="en-US">
                <a:latin typeface="Courier New" pitchFamily="49" charset="0"/>
                <a:cs typeface="Courier New" pitchFamily="49" charset="0"/>
              </a:rPr>
              <a:t>if ($_POST['reply']) $messageToClient.=</a:t>
            </a:r>
          </a:p>
          <a:p>
            <a:pPr>
              <a:buNone/>
            </a:pPr>
            <a:r>
              <a:rPr lang="en-US">
                <a:latin typeface="Courier New" pitchFamily="49" charset="0"/>
                <a:cs typeface="Courier New" pitchFamily="49" charset="0"/>
              </a:rPr>
              <a:t>    "P.S. We will contact you shortly with more information.";</a:t>
            </a:r>
          </a:p>
          <a:p>
            <a:pPr>
              <a:buNone/>
            </a:pPr>
            <a:endParaRPr lang="en-US"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PHP Code to Process Feedback in </a:t>
            </a:r>
            <a:r>
              <a:rPr lang="en-US" sz="3200">
                <a:latin typeface="Courier New" pitchFamily="49" charset="0"/>
                <a:cs typeface="Courier New" pitchFamily="49" charset="0"/>
              </a:rPr>
              <a:t>feedbackFormProcess.php</a:t>
            </a:r>
            <a:r>
              <a:rPr lang="en-US" sz="3600">
                <a:latin typeface="Courier New" pitchFamily="49" charset="0"/>
                <a:cs typeface="Courier New" pitchFamily="49" charset="0"/>
              </a:rPr>
              <a:t> </a:t>
            </a:r>
            <a:r>
              <a:rPr lang="en-US" sz="3600" smtClean="0">
                <a:cs typeface="Courier New" pitchFamily="49" charset="0"/>
              </a:rPr>
              <a:t>(3 </a:t>
            </a:r>
            <a:r>
              <a:rPr lang="en-US" sz="3600">
                <a:cs typeface="Courier New" pitchFamily="49" charset="0"/>
              </a:rPr>
              <a:t>of </a:t>
            </a:r>
            <a:r>
              <a:rPr lang="en-US" sz="3600" smtClean="0">
                <a:cs typeface="Courier New" pitchFamily="49" charset="0"/>
              </a:rPr>
              <a:t>4)</a:t>
            </a:r>
            <a:endParaRPr lang="en-US" sz="3600"/>
          </a:p>
        </p:txBody>
      </p:sp>
      <p:sp>
        <p:nvSpPr>
          <p:cNvPr id="3" name="Content Placeholder 2"/>
          <p:cNvSpPr>
            <a:spLocks noGrp="1"/>
          </p:cNvSpPr>
          <p:nvPr>
            <p:ph idx="1"/>
          </p:nvPr>
        </p:nvSpPr>
        <p:spPr/>
        <p:txBody>
          <a:bodyPr>
            <a:normAutofit/>
          </a:bodyPr>
          <a:lstStyle/>
          <a:p>
            <a:pPr marL="0" indent="0">
              <a:buNone/>
            </a:pPr>
            <a:r>
              <a:rPr lang="en-US" sz="1400">
                <a:latin typeface="Courier New" panose="02070309020205020404" pitchFamily="49" charset="0"/>
                <a:cs typeface="Courier New" panose="02070309020205020404" pitchFamily="49" charset="0"/>
              </a:rPr>
              <a:t>//Sends e-mail confirmation message to the client</a:t>
            </a:r>
          </a:p>
          <a:p>
            <a:pPr marL="0" indent="0">
              <a:buNone/>
            </a:pPr>
            <a:r>
              <a:rPr lang="en-US" sz="1400">
                <a:latin typeface="Courier New" panose="02070309020205020404" pitchFamily="49" charset="0"/>
                <a:cs typeface="Courier New" panose="02070309020205020404" pitchFamily="49" charset="0"/>
              </a:rPr>
              <a:t>$headerToClient = "From: webbook2e@cs.smu.ca\r\n";</a:t>
            </a:r>
          </a:p>
          <a:p>
            <a:pPr marL="0" indent="0">
              <a:buNone/>
            </a:pPr>
            <a:r>
              <a:rPr lang="en-US" sz="1400">
                <a:latin typeface="Courier New" panose="02070309020205020404" pitchFamily="49" charset="0"/>
                <a:cs typeface="Courier New" panose="02070309020205020404" pitchFamily="49" charset="0"/>
              </a:rPr>
              <a:t>mail($_POST['email'], "Re: $_POST[subject]",</a:t>
            </a:r>
          </a:p>
          <a:p>
            <a:pPr marL="0" indent="0">
              <a:buNone/>
            </a:pPr>
            <a:r>
              <a:rPr lang="en-US" sz="1400">
                <a:latin typeface="Courier New" panose="02070309020205020404" pitchFamily="49" charset="0"/>
                <a:cs typeface="Courier New" panose="02070309020205020404" pitchFamily="49" charset="0"/>
              </a:rPr>
              <a:t>    $messageToClient, $headerToClient);</a:t>
            </a:r>
          </a:p>
          <a:p>
            <a:pPr marL="0" indent="0">
              <a:buNone/>
            </a:pPr>
            <a:endParaRPr lang="en-US" sz="1400">
              <a:latin typeface="Courier New" panose="02070309020205020404" pitchFamily="49" charset="0"/>
              <a:cs typeface="Courier New" panose="02070309020205020404" pitchFamily="49" charset="0"/>
            </a:endParaRPr>
          </a:p>
          <a:p>
            <a:pPr marL="0" indent="0">
              <a:buNone/>
            </a:pPr>
            <a:r>
              <a:rPr lang="en-US" sz="1400">
                <a:latin typeface="Courier New" panose="02070309020205020404" pitchFamily="49" charset="0"/>
                <a:cs typeface="Courier New" panose="02070309020205020404" pitchFamily="49" charset="0"/>
              </a:rPr>
              <a:t>//Transforms confirmation message to HTML 5 format for</a:t>
            </a:r>
          </a:p>
          <a:p>
            <a:pPr marL="0" indent="0">
              <a:buNone/>
            </a:pPr>
            <a:r>
              <a:rPr lang="en-US" sz="1400">
                <a:latin typeface="Courier New" panose="02070309020205020404" pitchFamily="49" charset="0"/>
                <a:cs typeface="Courier New" panose="02070309020205020404" pitchFamily="49" charset="0"/>
              </a:rPr>
              <a:t>//display in the client's browser</a:t>
            </a:r>
          </a:p>
          <a:p>
            <a:pPr marL="0" indent="0">
              <a:buNone/>
            </a:pPr>
            <a:r>
              <a:rPr lang="en-US" sz="1400">
                <a:latin typeface="Courier New" panose="02070309020205020404" pitchFamily="49" charset="0"/>
                <a:cs typeface="Courier New" panose="02070309020205020404" pitchFamily="49" charset="0"/>
              </a:rPr>
              <a:t>$display = str_replace("\r\n", "\r\n&lt;br&gt;", $messageToClient);</a:t>
            </a:r>
          </a:p>
          <a:p>
            <a:pPr marL="0" indent="0">
              <a:buNone/>
            </a:pPr>
            <a:r>
              <a:rPr lang="en-US" sz="1400">
                <a:latin typeface="Courier New" panose="02070309020205020404" pitchFamily="49" charset="0"/>
                <a:cs typeface="Courier New" panose="02070309020205020404" pitchFamily="49" charset="0"/>
              </a:rPr>
              <a:t>$display = "&lt;!DOCTYPE html&gt;</a:t>
            </a:r>
          </a:p>
          <a:p>
            <a:pPr marL="0" indent="0">
              <a:buNone/>
            </a:pPr>
            <a:r>
              <a:rPr lang="en-US" sz="1400">
                <a:latin typeface="Courier New" panose="02070309020205020404" pitchFamily="49" charset="0"/>
                <a:cs typeface="Courier New" panose="02070309020205020404" pitchFamily="49" charset="0"/>
              </a:rPr>
              <a:t>    &lt;html lang='en'&gt;</a:t>
            </a:r>
          </a:p>
          <a:p>
            <a:pPr marL="0" indent="0">
              <a:buNone/>
            </a:pPr>
            <a:r>
              <a:rPr lang="en-US" sz="1400">
                <a:latin typeface="Courier New" panose="02070309020205020404" pitchFamily="49" charset="0"/>
                <a:cs typeface="Courier New" panose="02070309020205020404" pitchFamily="49" charset="0"/>
              </a:rPr>
              <a:t>    &lt;head&gt;&lt;meta charset='utf-8'&gt;&lt;title&gt;Your Message&lt;/title&gt;&lt;/head&gt;</a:t>
            </a:r>
          </a:p>
          <a:p>
            <a:pPr marL="0" indent="0">
              <a:buNone/>
            </a:pPr>
            <a:r>
              <a:rPr lang="en-US" sz="1400">
                <a:latin typeface="Courier New" panose="02070309020205020404" pitchFamily="49" charset="0"/>
                <a:cs typeface="Courier New" panose="02070309020205020404" pitchFamily="49" charset="0"/>
              </a:rPr>
              <a:t>    &lt;body&gt;&lt;code&gt;$display&lt;/code&gt;&lt;/body&gt;</a:t>
            </a:r>
          </a:p>
          <a:p>
            <a:pPr marL="0" indent="0">
              <a:buNone/>
            </a:pPr>
            <a:r>
              <a:rPr lang="en-US" sz="1400">
                <a:latin typeface="Courier New" panose="02070309020205020404" pitchFamily="49" charset="0"/>
                <a:cs typeface="Courier New" panose="02070309020205020404" pitchFamily="49" charset="0"/>
              </a:rPr>
              <a:t>    &lt;/html&gt;";</a:t>
            </a:r>
          </a:p>
          <a:p>
            <a:pPr marL="0" indent="0">
              <a:buNone/>
            </a:pPr>
            <a:r>
              <a:rPr lang="en-US" sz="1400">
                <a:latin typeface="Courier New" panose="02070309020205020404" pitchFamily="49" charset="0"/>
                <a:cs typeface="Courier New" panose="02070309020205020404" pitchFamily="49" charset="0"/>
              </a:rPr>
              <a:t>echo $display;</a:t>
            </a:r>
          </a:p>
          <a:p>
            <a:pPr marL="0" indent="0">
              <a:buNone/>
            </a:pPr>
            <a:endParaRPr lang="en-US" sz="1400">
              <a:latin typeface="Courier New" panose="02070309020205020404" pitchFamily="49" charset="0"/>
              <a:cs typeface="Courier New" panose="02070309020205020404" pitchFamily="49" charset="0"/>
            </a:endParaRPr>
          </a:p>
          <a:p>
            <a:pPr marL="0" indent="0">
              <a:buNone/>
            </a:pPr>
            <a:endParaRPr lang="en-US" sz="140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986270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PHP Code to Process Feedback in </a:t>
            </a:r>
            <a:r>
              <a:rPr lang="en-US" sz="3200">
                <a:latin typeface="Courier New" pitchFamily="49" charset="0"/>
                <a:cs typeface="Courier New" pitchFamily="49" charset="0"/>
              </a:rPr>
              <a:t>feedbackFormProcess.php</a:t>
            </a:r>
            <a:r>
              <a:rPr lang="en-US" sz="3600">
                <a:latin typeface="Courier New" pitchFamily="49" charset="0"/>
                <a:cs typeface="Courier New" pitchFamily="49" charset="0"/>
              </a:rPr>
              <a:t> </a:t>
            </a:r>
            <a:r>
              <a:rPr lang="en-US" sz="3600" smtClean="0">
                <a:cs typeface="Courier New" pitchFamily="49" charset="0"/>
              </a:rPr>
              <a:t>(4 </a:t>
            </a:r>
            <a:r>
              <a:rPr lang="en-US" sz="3600">
                <a:cs typeface="Courier New" pitchFamily="49" charset="0"/>
              </a:rPr>
              <a:t>of </a:t>
            </a:r>
            <a:r>
              <a:rPr lang="en-US" sz="3600" smtClean="0">
                <a:cs typeface="Courier New" pitchFamily="49" charset="0"/>
              </a:rPr>
              <a:t>4)</a:t>
            </a:r>
            <a:endParaRPr lang="en-US" sz="3600"/>
          </a:p>
        </p:txBody>
      </p:sp>
      <p:sp>
        <p:nvSpPr>
          <p:cNvPr id="3" name="Content Placeholder 2"/>
          <p:cNvSpPr>
            <a:spLocks noGrp="1"/>
          </p:cNvSpPr>
          <p:nvPr>
            <p:ph idx="1"/>
          </p:nvPr>
        </p:nvSpPr>
        <p:spPr/>
        <p:txBody>
          <a:bodyPr>
            <a:normAutofit fontScale="47500" lnSpcReduction="20000"/>
          </a:bodyPr>
          <a:lstStyle/>
          <a:p>
            <a:pPr marL="0" indent="0">
              <a:buNone/>
            </a:pPr>
            <a:endParaRPr lang="en-US"/>
          </a:p>
          <a:p>
            <a:pPr marL="0" indent="0">
              <a:buNone/>
            </a:pPr>
            <a:r>
              <a:rPr lang="en-US">
                <a:latin typeface="Courier New" panose="02070309020205020404" pitchFamily="49" charset="0"/>
                <a:cs typeface="Courier New" panose="02070309020205020404" pitchFamily="49" charset="0"/>
              </a:rPr>
              <a:t>//Logs the message in data/feedback.txt on the web server</a:t>
            </a:r>
          </a:p>
          <a:p>
            <a:pPr marL="0" indent="0">
              <a:buNone/>
            </a:pPr>
            <a:r>
              <a:rPr lang="en-US">
                <a:latin typeface="Courier New" panose="02070309020205020404" pitchFamily="49" charset="0"/>
                <a:cs typeface="Courier New" panose="02070309020205020404" pitchFamily="49" charset="0"/>
              </a:rPr>
              <a:t>//Note: directory "data" is at same level as directory "scripts"</a:t>
            </a:r>
          </a:p>
          <a:p>
            <a:pPr marL="0" indent="0">
              <a:buNone/>
            </a:pPr>
            <a:r>
              <a:rPr lang="en-US">
                <a:latin typeface="Courier New" panose="02070309020205020404" pitchFamily="49" charset="0"/>
                <a:cs typeface="Courier New" panose="02070309020205020404" pitchFamily="49" charset="0"/>
              </a:rPr>
              <a:t>$fileVar = fopen("../data/feedback.txt", "a")</a:t>
            </a:r>
          </a:p>
          <a:p>
            <a:pPr marL="0" indent="0">
              <a:buNone/>
            </a:pPr>
            <a:r>
              <a:rPr lang="en-US">
                <a:latin typeface="Courier New" panose="02070309020205020404" pitchFamily="49" charset="0"/>
                <a:cs typeface="Courier New" panose="02070309020205020404" pitchFamily="49" charset="0"/>
              </a:rPr>
              <a:t>    or die("Error: Could not open the log file.");</a:t>
            </a:r>
          </a:p>
          <a:p>
            <a:pPr marL="0" indent="0">
              <a:buNone/>
            </a:pPr>
            <a:r>
              <a:rPr lang="en-US">
                <a:latin typeface="Courier New" panose="02070309020205020404" pitchFamily="49" charset="0"/>
                <a:cs typeface="Courier New" panose="02070309020205020404" pitchFamily="49" charset="0"/>
              </a:rPr>
              <a:t>fwrite($fileVar,</a:t>
            </a:r>
          </a:p>
          <a:p>
            <a:pPr marL="0" indent="0">
              <a:buNone/>
            </a:pPr>
            <a:r>
              <a:rPr lang="en-US">
                <a:latin typeface="Courier New" panose="02070309020205020404" pitchFamily="49" charset="0"/>
                <a:cs typeface="Courier New" panose="02070309020205020404" pitchFamily="49" charset="0"/>
              </a:rPr>
              <a:t>    "\n-------------------------------------------------------\n")</a:t>
            </a:r>
          </a:p>
          <a:p>
            <a:pPr marL="0" indent="0">
              <a:buNone/>
            </a:pPr>
            <a:r>
              <a:rPr lang="en-US">
                <a:latin typeface="Courier New" panose="02070309020205020404" pitchFamily="49" charset="0"/>
                <a:cs typeface="Courier New" panose="02070309020205020404" pitchFamily="49" charset="0"/>
              </a:rPr>
              <a:t>    or die("Error: Could not write divider to the log file.");</a:t>
            </a:r>
          </a:p>
          <a:p>
            <a:pPr marL="0" indent="0">
              <a:buNone/>
            </a:pPr>
            <a:r>
              <a:rPr lang="en-US">
                <a:latin typeface="Courier New" panose="02070309020205020404" pitchFamily="49" charset="0"/>
                <a:cs typeface="Courier New" panose="02070309020205020404" pitchFamily="49" charset="0"/>
              </a:rPr>
              <a:t>fwrite($fileVar, "Date received: ".date("jS \of F, Y \a\\t H:i:s\n"))</a:t>
            </a:r>
          </a:p>
          <a:p>
            <a:pPr marL="0" indent="0">
              <a:buNone/>
            </a:pPr>
            <a:r>
              <a:rPr lang="en-US">
                <a:latin typeface="Courier New" panose="02070309020205020404" pitchFamily="49" charset="0"/>
                <a:cs typeface="Courier New" panose="02070309020205020404" pitchFamily="49" charset="0"/>
              </a:rPr>
              <a:t>    or die("Error: Could not write date to the log file.");</a:t>
            </a:r>
          </a:p>
          <a:p>
            <a:pPr marL="0" indent="0">
              <a:buNone/>
            </a:pPr>
            <a:r>
              <a:rPr lang="en-US">
                <a:latin typeface="Courier New" panose="02070309020205020404" pitchFamily="49" charset="0"/>
                <a:cs typeface="Courier New" panose="02070309020205020404" pitchFamily="49" charset="0"/>
              </a:rPr>
              <a:t>fwrite($fileVar, $messageToBusiness)</a:t>
            </a:r>
          </a:p>
          <a:p>
            <a:pPr marL="0" indent="0">
              <a:buNone/>
            </a:pPr>
            <a:r>
              <a:rPr lang="en-US">
                <a:latin typeface="Courier New" panose="02070309020205020404" pitchFamily="49" charset="0"/>
                <a:cs typeface="Courier New" panose="02070309020205020404" pitchFamily="49" charset="0"/>
              </a:rPr>
              <a:t>    or die("Error: Could not write message to the log file.");</a:t>
            </a:r>
          </a:p>
          <a:p>
            <a:pPr marL="0" indent="0">
              <a:buNone/>
            </a:pPr>
            <a:r>
              <a:rPr lang="en-US">
                <a:latin typeface="Courier New" panose="02070309020205020404" pitchFamily="49" charset="0"/>
                <a:cs typeface="Courier New" panose="02070309020205020404" pitchFamily="49" charset="0"/>
              </a:rPr>
              <a:t>?&gt;</a:t>
            </a:r>
          </a:p>
          <a:p>
            <a:pPr marL="0" indent="0">
              <a:buNone/>
            </a:pP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604650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browser display </a:t>
            </a:r>
            <a:r>
              <a:rPr lang="en-US" smtClean="0"/>
              <a:t>of </a:t>
            </a:r>
            <a:r>
              <a:rPr lang="en-US" smtClean="0">
                <a:latin typeface="Courier New" pitchFamily="49" charset="0"/>
                <a:cs typeface="Courier New" pitchFamily="49" charset="0"/>
              </a:rPr>
              <a:t>bmiForm.php</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92915" y="1600200"/>
            <a:ext cx="5358170" cy="4525963"/>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The Revised </a:t>
            </a:r>
            <a:r>
              <a:rPr lang="en-US" sz="2800" smtClean="0">
                <a:latin typeface="Courier New" pitchFamily="49" charset="0"/>
                <a:cs typeface="Courier New" pitchFamily="49" charset="0"/>
              </a:rPr>
              <a:t>form</a:t>
            </a:r>
            <a:r>
              <a:rPr lang="en-US" sz="2800" smtClean="0"/>
              <a:t> Tag Which Invokesa PHP Script for Processing the Form Data from </a:t>
            </a:r>
            <a:r>
              <a:rPr lang="en-US" sz="2800" smtClean="0">
                <a:latin typeface="Courier New" pitchFamily="49" charset="0"/>
                <a:cs typeface="Courier New" pitchFamily="49" charset="0"/>
              </a:rPr>
              <a:t>bmiForm.php</a:t>
            </a:r>
            <a:endParaRPr lang="en-US" sz="28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a:buNone/>
            </a:pPr>
            <a:endParaRPr lang="en-US" sz="2400" smtClean="0">
              <a:latin typeface="Courier New" pitchFamily="49" charset="0"/>
              <a:cs typeface="Courier New" pitchFamily="49" charset="0"/>
            </a:endParaRPr>
          </a:p>
          <a:p>
            <a:pPr>
              <a:buNone/>
            </a:pPr>
            <a:r>
              <a:rPr lang="en-US" sz="2400" smtClean="0">
                <a:latin typeface="Courier New" pitchFamily="49" charset="0"/>
                <a:cs typeface="Courier New" pitchFamily="49" charset="0"/>
              </a:rPr>
              <a:t>&lt;</a:t>
            </a:r>
            <a:r>
              <a:rPr lang="en-US" sz="2400">
                <a:latin typeface="Courier New" pitchFamily="49" charset="0"/>
                <a:cs typeface="Courier New" pitchFamily="49" charset="0"/>
              </a:rPr>
              <a:t>form id="</a:t>
            </a:r>
            <a:r>
              <a:rPr lang="en-US" sz="2400" smtClean="0">
                <a:latin typeface="Courier New" pitchFamily="49" charset="0"/>
                <a:cs typeface="Courier New" pitchFamily="49" charset="0"/>
              </a:rPr>
              <a:t>bmiForm</a:t>
            </a:r>
            <a:r>
              <a:rPr lang="en-US" sz="2400">
                <a:latin typeface="Courier New" pitchFamily="49" charset="0"/>
                <a:cs typeface="Courier New" pitchFamily="49" charset="0"/>
              </a:rPr>
              <a:t>"</a:t>
            </a:r>
            <a:endParaRPr lang="en-US" sz="2400" smtClean="0">
              <a:latin typeface="Courier New" pitchFamily="49" charset="0"/>
              <a:cs typeface="Courier New" pitchFamily="49" charset="0"/>
            </a:endParaRPr>
          </a:p>
          <a:p>
            <a:pPr>
              <a:buNone/>
            </a:pPr>
            <a:r>
              <a:rPr lang="en-US" sz="2400">
                <a:latin typeface="Courier New" pitchFamily="49" charset="0"/>
                <a:cs typeface="Courier New" pitchFamily="49" charset="0"/>
              </a:rPr>
              <a:t> </a:t>
            </a:r>
            <a:r>
              <a:rPr lang="en-US" sz="2400" smtClean="0">
                <a:latin typeface="Courier New" pitchFamily="49" charset="0"/>
                <a:cs typeface="Courier New" pitchFamily="49" charset="0"/>
              </a:rPr>
              <a:t>     onsubmit</a:t>
            </a:r>
            <a:r>
              <a:rPr lang="en-US" sz="2400">
                <a:latin typeface="Courier New" pitchFamily="49" charset="0"/>
                <a:cs typeface="Courier New" pitchFamily="49" charset="0"/>
              </a:rPr>
              <a:t>="return bmiFormValidate</a:t>
            </a:r>
            <a:r>
              <a:rPr lang="en-US" sz="2400" smtClean="0">
                <a:latin typeface="Courier New" pitchFamily="49" charset="0"/>
                <a:cs typeface="Courier New" pitchFamily="49" charset="0"/>
              </a:rPr>
              <a:t>()"</a:t>
            </a:r>
            <a:endParaRPr lang="en-US" sz="2400">
              <a:latin typeface="Courier New" pitchFamily="49" charset="0"/>
              <a:cs typeface="Courier New" pitchFamily="49" charset="0"/>
            </a:endParaRPr>
          </a:p>
          <a:p>
            <a:pPr>
              <a:buNone/>
            </a:pPr>
            <a:r>
              <a:rPr lang="en-US" sz="2400">
                <a:latin typeface="Courier New" pitchFamily="49" charset="0"/>
                <a:cs typeface="Courier New" pitchFamily="49" charset="0"/>
              </a:rPr>
              <a:t>      </a:t>
            </a:r>
            <a:r>
              <a:rPr lang="en-US" sz="2400" smtClean="0">
                <a:latin typeface="Courier New" pitchFamily="49" charset="0"/>
                <a:cs typeface="Courier New" pitchFamily="49" charset="0"/>
              </a:rPr>
              <a:t>action</a:t>
            </a:r>
            <a:r>
              <a:rPr lang="en-US" sz="2400">
                <a:latin typeface="Courier New" pitchFamily="49" charset="0"/>
                <a:cs typeface="Courier New" pitchFamily="49" charset="0"/>
              </a:rPr>
              <a:t>="</a:t>
            </a:r>
            <a:r>
              <a:rPr lang="en-US" sz="2400" smtClean="0">
                <a:latin typeface="Courier New" pitchFamily="49" charset="0"/>
                <a:cs typeface="Courier New" pitchFamily="49" charset="0"/>
              </a:rPr>
              <a:t>scripts/bmiFormProcess.php</a:t>
            </a:r>
            <a:r>
              <a:rPr lang="en-US" sz="2400">
                <a:latin typeface="Courier New" pitchFamily="49" charset="0"/>
                <a:cs typeface="Courier New" pitchFamily="49" charset="0"/>
              </a:rPr>
              <a:t>"</a:t>
            </a:r>
            <a:endParaRPr lang="en-US" sz="2400" smtClean="0">
              <a:latin typeface="Courier New" pitchFamily="49" charset="0"/>
              <a:cs typeface="Courier New" pitchFamily="49" charset="0"/>
            </a:endParaRPr>
          </a:p>
          <a:p>
            <a:pPr>
              <a:buNone/>
            </a:pPr>
            <a:r>
              <a:rPr lang="en-US" sz="2400">
                <a:latin typeface="Courier New" pitchFamily="49" charset="0"/>
                <a:cs typeface="Courier New" pitchFamily="49" charset="0"/>
              </a:rPr>
              <a:t> </a:t>
            </a:r>
            <a:r>
              <a:rPr lang="en-US" sz="2400" smtClean="0">
                <a:latin typeface="Courier New" pitchFamily="49" charset="0"/>
                <a:cs typeface="Courier New" pitchFamily="49" charset="0"/>
              </a:rPr>
              <a:t>     method</a:t>
            </a:r>
            <a:r>
              <a:rPr lang="en-US" sz="2400">
                <a:latin typeface="Courier New" pitchFamily="49" charset="0"/>
                <a:cs typeface="Courier New" pitchFamily="49" charset="0"/>
              </a:rPr>
              <a:t>="post"&gt;</a:t>
            </a:r>
            <a:endParaRPr lang="en-US" sz="1400"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3163858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smtClean="0"/>
              <a:t>browser Display of Processing from </a:t>
            </a:r>
            <a:r>
              <a:rPr lang="en-US" smtClean="0">
                <a:latin typeface="Courier New" pitchFamily="49" charset="0"/>
                <a:cs typeface="Courier New" pitchFamily="49" charset="0"/>
              </a:rPr>
              <a:t>bmiFormProcess.php</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7800" y="1828800"/>
            <a:ext cx="5743163" cy="3871119"/>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E-mail Received </a:t>
            </a:r>
            <a:r>
              <a:rPr lang="en-US" sz="3200" dirty="0" smtClean="0"/>
              <a:t>by </a:t>
            </a:r>
            <a:r>
              <a:rPr lang="en-US" sz="3200" smtClean="0"/>
              <a:t>the Client </a:t>
            </a:r>
            <a:r>
              <a:rPr lang="en-US" sz="3200" dirty="0"/>
              <a:t>A</a:t>
            </a:r>
            <a:r>
              <a:rPr lang="en-US" sz="3200" smtClean="0"/>
              <a:t>s a Result of Processing from </a:t>
            </a:r>
            <a:r>
              <a:rPr lang="en-US" sz="3200" smtClean="0">
                <a:latin typeface="Courier New" pitchFamily="49" charset="0"/>
                <a:cs typeface="Courier New" pitchFamily="49" charset="0"/>
              </a:rPr>
              <a:t>bmiFormProcessBMI.php</a:t>
            </a:r>
            <a:endParaRPr lang="en-US" sz="3200"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828800"/>
            <a:ext cx="6456716" cy="3866575"/>
          </a:xfrm>
          <a:prstGeom prst="rect">
            <a:avLst/>
          </a:prstGeom>
          <a:noFill/>
        </p:spPr>
      </p:pic>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PHP Code to Process BMI</a:t>
            </a:r>
            <a:r>
              <a:rPr lang="en-US" dirty="0" smtClean="0"/>
              <a:t> </a:t>
            </a:r>
            <a:r>
              <a:rPr lang="en-US" smtClean="0"/>
              <a:t>in </a:t>
            </a:r>
            <a:r>
              <a:rPr lang="en-US" sz="4000" smtClean="0">
                <a:latin typeface="Courier New" pitchFamily="49" charset="0"/>
                <a:cs typeface="Courier New" pitchFamily="49" charset="0"/>
              </a:rPr>
              <a:t>bmiFormProcess.php</a:t>
            </a:r>
            <a:endParaRPr lang="en-US" sz="4000" dirty="0">
              <a:latin typeface="Courier New" pitchFamily="49" charset="0"/>
              <a:cs typeface="Courier New" pitchFamily="49" charset="0"/>
            </a:endParaRPr>
          </a:p>
        </p:txBody>
      </p:sp>
      <p:sp>
        <p:nvSpPr>
          <p:cNvPr id="3" name="Content Placeholder 2"/>
          <p:cNvSpPr>
            <a:spLocks noGrp="1"/>
          </p:cNvSpPr>
          <p:nvPr>
            <p:ph idx="1"/>
          </p:nvPr>
        </p:nvSpPr>
        <p:spPr>
          <a:xfrm>
            <a:off x="457200" y="1600200"/>
            <a:ext cx="8229600" cy="4648200"/>
          </a:xfrm>
        </p:spPr>
        <p:txBody>
          <a:bodyPr>
            <a:normAutofit fontScale="25000" lnSpcReduction="20000"/>
          </a:bodyPr>
          <a:lstStyle/>
          <a:p>
            <a:pPr>
              <a:buNone/>
            </a:pPr>
            <a:r>
              <a:rPr lang="en-US" sz="4000">
                <a:latin typeface="Courier New" pitchFamily="49" charset="0"/>
                <a:cs typeface="Courier New" pitchFamily="49" charset="0"/>
              </a:rPr>
              <a:t>&lt;!DOCTYPE html&gt;</a:t>
            </a:r>
          </a:p>
          <a:p>
            <a:pPr>
              <a:buNone/>
            </a:pPr>
            <a:r>
              <a:rPr lang="en-US" sz="4000">
                <a:latin typeface="Courier New" pitchFamily="49" charset="0"/>
                <a:cs typeface="Courier New" pitchFamily="49" charset="0"/>
              </a:rPr>
              <a:t>&lt;!-- bmiFormProcess.php</a:t>
            </a:r>
          </a:p>
          <a:p>
            <a:pPr>
              <a:buNone/>
            </a:pPr>
            <a:r>
              <a:rPr lang="en-US" sz="4000">
                <a:latin typeface="Courier New" pitchFamily="49" charset="0"/>
                <a:cs typeface="Courier New" pitchFamily="49" charset="0"/>
              </a:rPr>
              <a:t>The driver script for the BMI calculation based on the</a:t>
            </a:r>
          </a:p>
          <a:p>
            <a:pPr>
              <a:buNone/>
            </a:pPr>
            <a:r>
              <a:rPr lang="en-US" sz="4000">
                <a:latin typeface="Courier New" pitchFamily="49" charset="0"/>
                <a:cs typeface="Courier New" pitchFamily="49" charset="0"/>
              </a:rPr>
              <a:t>user data entered into the BMI form.</a:t>
            </a:r>
          </a:p>
          <a:p>
            <a:pPr>
              <a:buNone/>
            </a:pPr>
            <a:r>
              <a:rPr lang="en-US" sz="4000">
                <a:latin typeface="Courier New" pitchFamily="49" charset="0"/>
                <a:cs typeface="Courier New" pitchFamily="49" charset="0"/>
              </a:rPr>
              <a:t>--&gt;</a:t>
            </a:r>
          </a:p>
          <a:p>
            <a:pPr>
              <a:buNone/>
            </a:pPr>
            <a:r>
              <a:rPr lang="en-US" sz="4000">
                <a:latin typeface="Courier New" pitchFamily="49" charset="0"/>
                <a:cs typeface="Courier New" pitchFamily="49" charset="0"/>
              </a:rPr>
              <a:t>&lt;html lang="en"&gt;</a:t>
            </a:r>
          </a:p>
          <a:p>
            <a:pPr>
              <a:buNone/>
            </a:pPr>
            <a:r>
              <a:rPr lang="en-US" sz="4000">
                <a:latin typeface="Courier New" pitchFamily="49" charset="0"/>
                <a:cs typeface="Courier New" pitchFamily="49" charset="0"/>
              </a:rPr>
              <a:t>  &lt;head&gt;</a:t>
            </a:r>
          </a:p>
          <a:p>
            <a:pPr>
              <a:buNone/>
            </a:pPr>
            <a:r>
              <a:rPr lang="en-US" sz="4000">
                <a:latin typeface="Courier New" pitchFamily="49" charset="0"/>
                <a:cs typeface="Courier New" pitchFamily="49" charset="0"/>
              </a:rPr>
              <a:t>    &lt;meta charset="utf-8"&gt;</a:t>
            </a:r>
          </a:p>
          <a:p>
            <a:pPr>
              <a:buNone/>
            </a:pPr>
            <a:r>
              <a:rPr lang="en-US" sz="4000">
                <a:latin typeface="Courier New" pitchFamily="49" charset="0"/>
                <a:cs typeface="Courier New" pitchFamily="49" charset="0"/>
              </a:rPr>
              <a:t>    &lt;title&gt;Your BMI&lt;/title&gt;</a:t>
            </a:r>
          </a:p>
          <a:p>
            <a:pPr>
              <a:buNone/>
            </a:pPr>
            <a:r>
              <a:rPr lang="en-US" sz="4000">
                <a:latin typeface="Courier New" pitchFamily="49" charset="0"/>
                <a:cs typeface="Courier New" pitchFamily="49" charset="0"/>
              </a:rPr>
              <a:t>  &lt;/head&gt;</a:t>
            </a:r>
          </a:p>
          <a:p>
            <a:pPr>
              <a:buNone/>
            </a:pPr>
            <a:r>
              <a:rPr lang="en-US" sz="4000">
                <a:latin typeface="Courier New" pitchFamily="49" charset="0"/>
                <a:cs typeface="Courier New" pitchFamily="49" charset="0"/>
              </a:rPr>
              <a:t>  &lt;body&gt;</a:t>
            </a:r>
          </a:p>
          <a:p>
            <a:pPr>
              <a:buNone/>
            </a:pPr>
            <a:r>
              <a:rPr lang="en-US" sz="4000">
                <a:latin typeface="Courier New" pitchFamily="49" charset="0"/>
                <a:cs typeface="Courier New" pitchFamily="49" charset="0"/>
              </a:rPr>
              <a:t>    &lt;p&gt;</a:t>
            </a:r>
          </a:p>
          <a:p>
            <a:pPr>
              <a:buNone/>
            </a:pPr>
            <a:r>
              <a:rPr lang="en-US" sz="4000">
                <a:latin typeface="Courier New" pitchFamily="49" charset="0"/>
                <a:cs typeface="Courier New" pitchFamily="49" charset="0"/>
              </a:rPr>
              <a:t>    &lt;?php</a:t>
            </a:r>
          </a:p>
          <a:p>
            <a:pPr>
              <a:buNone/>
            </a:pPr>
            <a:r>
              <a:rPr lang="en-US" sz="4000">
                <a:latin typeface="Courier New" pitchFamily="49" charset="0"/>
                <a:cs typeface="Courier New" pitchFamily="49" charset="0"/>
              </a:rPr>
              <a:t>    include 'bmiCalculate.php';</a:t>
            </a:r>
          </a:p>
          <a:p>
            <a:pPr>
              <a:buNone/>
            </a:pPr>
            <a:r>
              <a:rPr lang="en-US" sz="4000">
                <a:latin typeface="Courier New" pitchFamily="49" charset="0"/>
                <a:cs typeface="Courier New" pitchFamily="49" charset="0"/>
              </a:rPr>
              <a:t>    if ($_POST['details'])</a:t>
            </a:r>
          </a:p>
          <a:p>
            <a:pPr>
              <a:buNone/>
            </a:pPr>
            <a:r>
              <a:rPr lang="en-US" sz="4000">
                <a:latin typeface="Courier New" pitchFamily="49" charset="0"/>
                <a:cs typeface="Courier New" pitchFamily="49" charset="0"/>
              </a:rPr>
              <a:t>        $message = detailedMessage($_POST['height'], $_POST['heightUnit'],</a:t>
            </a:r>
          </a:p>
          <a:p>
            <a:pPr>
              <a:buNone/>
            </a:pPr>
            <a:r>
              <a:rPr lang="en-US" sz="4000">
                <a:latin typeface="Courier New" pitchFamily="49" charset="0"/>
                <a:cs typeface="Courier New" pitchFamily="49" charset="0"/>
              </a:rPr>
              <a:t>                                   $_POST['weight'], $_POST['weightUnit']);</a:t>
            </a:r>
          </a:p>
          <a:p>
            <a:pPr>
              <a:buNone/>
            </a:pPr>
            <a:r>
              <a:rPr lang="en-US" sz="4000">
                <a:latin typeface="Courier New" pitchFamily="49" charset="0"/>
                <a:cs typeface="Courier New" pitchFamily="49" charset="0"/>
              </a:rPr>
              <a:t>    else</a:t>
            </a:r>
          </a:p>
          <a:p>
            <a:pPr>
              <a:buNone/>
            </a:pPr>
            <a:r>
              <a:rPr lang="en-US" sz="4000">
                <a:latin typeface="Courier New" pitchFamily="49" charset="0"/>
                <a:cs typeface="Courier New" pitchFamily="49" charset="0"/>
              </a:rPr>
              <a:t>        $message = simpleMessage($_POST['height'], $_POST['heightUnit'],</a:t>
            </a:r>
          </a:p>
          <a:p>
            <a:pPr>
              <a:buNone/>
            </a:pPr>
            <a:r>
              <a:rPr lang="en-US" sz="4000">
                <a:latin typeface="Courier New" pitchFamily="49" charset="0"/>
                <a:cs typeface="Courier New" pitchFamily="49" charset="0"/>
              </a:rPr>
              <a:t>                                 $_POST['weight'], $_POST['weightUnit']);</a:t>
            </a:r>
          </a:p>
          <a:p>
            <a:pPr>
              <a:buNone/>
            </a:pPr>
            <a:r>
              <a:rPr lang="en-US" sz="4000">
                <a:latin typeface="Courier New" pitchFamily="49" charset="0"/>
                <a:cs typeface="Courier New" pitchFamily="49" charset="0"/>
              </a:rPr>
              <a:t>    echo $message;</a:t>
            </a:r>
          </a:p>
          <a:p>
            <a:pPr>
              <a:buNone/>
            </a:pPr>
            <a:r>
              <a:rPr lang="en-US" sz="4000">
                <a:latin typeface="Courier New" pitchFamily="49" charset="0"/>
                <a:cs typeface="Courier New" pitchFamily="49" charset="0"/>
              </a:rPr>
              <a:t>    if ($_POST['wantMail'])</a:t>
            </a:r>
          </a:p>
          <a:p>
            <a:pPr>
              <a:buNone/>
            </a:pPr>
            <a:r>
              <a:rPr lang="en-US" sz="4000">
                <a:latin typeface="Courier New" pitchFamily="49" charset="0"/>
                <a:cs typeface="Courier New" pitchFamily="49" charset="0"/>
              </a:rPr>
              <a:t>    {</a:t>
            </a:r>
          </a:p>
          <a:p>
            <a:pPr>
              <a:buNone/>
            </a:pPr>
            <a:r>
              <a:rPr lang="en-US" sz="4000">
                <a:latin typeface="Courier New" pitchFamily="49" charset="0"/>
                <a:cs typeface="Courier New" pitchFamily="49" charset="0"/>
              </a:rPr>
              <a:t>        mailBMI($_POST['email'], $message);</a:t>
            </a:r>
          </a:p>
          <a:p>
            <a:pPr>
              <a:buNone/>
            </a:pPr>
            <a:r>
              <a:rPr lang="en-US" sz="4000">
                <a:latin typeface="Courier New" pitchFamily="49" charset="0"/>
                <a:cs typeface="Courier New" pitchFamily="49" charset="0"/>
              </a:rPr>
              <a:t>        echo "&lt;h2&gt;The report has also been sent to you via e-mail.&lt;/h2&gt;";</a:t>
            </a:r>
          </a:p>
          <a:p>
            <a:pPr>
              <a:buNone/>
            </a:pPr>
            <a:r>
              <a:rPr lang="en-US" sz="4000">
                <a:latin typeface="Courier New" pitchFamily="49" charset="0"/>
                <a:cs typeface="Courier New" pitchFamily="49" charset="0"/>
              </a:rPr>
              <a:t>    }</a:t>
            </a:r>
          </a:p>
          <a:p>
            <a:pPr>
              <a:buNone/>
            </a:pPr>
            <a:r>
              <a:rPr lang="en-US" sz="4000">
                <a:latin typeface="Courier New" pitchFamily="49" charset="0"/>
                <a:cs typeface="Courier New" pitchFamily="49" charset="0"/>
              </a:rPr>
              <a:t>    ?&gt;</a:t>
            </a:r>
          </a:p>
          <a:p>
            <a:pPr>
              <a:buNone/>
            </a:pPr>
            <a:r>
              <a:rPr lang="en-US" sz="4000">
                <a:latin typeface="Courier New" pitchFamily="49" charset="0"/>
                <a:cs typeface="Courier New" pitchFamily="49" charset="0"/>
              </a:rPr>
              <a:t>    &lt;/p&gt;</a:t>
            </a:r>
          </a:p>
          <a:p>
            <a:pPr>
              <a:buNone/>
            </a:pPr>
            <a:r>
              <a:rPr lang="en-US" sz="4000">
                <a:latin typeface="Courier New" pitchFamily="49" charset="0"/>
                <a:cs typeface="Courier New" pitchFamily="49" charset="0"/>
              </a:rPr>
              <a:t>  &lt;/body&gt;</a:t>
            </a:r>
          </a:p>
          <a:p>
            <a:pPr>
              <a:buNone/>
            </a:pPr>
            <a:r>
              <a:rPr lang="en-US" sz="4000">
                <a:latin typeface="Courier New" pitchFamily="49" charset="0"/>
                <a:cs typeface="Courier New" pitchFamily="49" charset="0"/>
              </a:rPr>
              <a:t>&lt;/html&gt;</a:t>
            </a:r>
          </a:p>
          <a:p>
            <a:pPr>
              <a:buNone/>
            </a:pPr>
            <a:endParaRPr lang="en-US"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PHP Programmer-defined Functions (1 of 4)</a:t>
            </a:r>
            <a:endParaRPr lang="en-US" sz="3200" dirty="0"/>
          </a:p>
        </p:txBody>
      </p:sp>
      <p:sp>
        <p:nvSpPr>
          <p:cNvPr id="3" name="Content Placeholder 2"/>
          <p:cNvSpPr>
            <a:spLocks noGrp="1"/>
          </p:cNvSpPr>
          <p:nvPr>
            <p:ph idx="1"/>
          </p:nvPr>
        </p:nvSpPr>
        <p:spPr/>
        <p:txBody>
          <a:bodyPr>
            <a:normAutofit/>
          </a:bodyPr>
          <a:lstStyle/>
          <a:p>
            <a:pPr>
              <a:buNone/>
            </a:pPr>
            <a:r>
              <a:rPr lang="en-US" sz="1400">
                <a:latin typeface="Courier New" pitchFamily="49" charset="0"/>
                <a:cs typeface="Courier New" pitchFamily="49" charset="0"/>
              </a:rPr>
              <a:t>&lt;?php</a:t>
            </a:r>
          </a:p>
          <a:p>
            <a:pPr>
              <a:buNone/>
            </a:pPr>
            <a:r>
              <a:rPr lang="en-US" sz="1400">
                <a:latin typeface="Courier New" pitchFamily="49" charset="0"/>
                <a:cs typeface="Courier New" pitchFamily="49" charset="0"/>
              </a:rPr>
              <a:t>/*bmiCalculate.php</a:t>
            </a:r>
          </a:p>
          <a:p>
            <a:pPr>
              <a:buNone/>
            </a:pPr>
            <a:r>
              <a:rPr lang="en-US" sz="1400">
                <a:latin typeface="Courier New" pitchFamily="49" charset="0"/>
                <a:cs typeface="Courier New" pitchFamily="49" charset="0"/>
              </a:rPr>
              <a:t>Functions to perform the BMI value calculation,</a:t>
            </a:r>
          </a:p>
          <a:p>
            <a:pPr>
              <a:buNone/>
            </a:pPr>
            <a:r>
              <a:rPr lang="en-US" sz="1400">
                <a:latin typeface="Courier New" pitchFamily="49" charset="0"/>
                <a:cs typeface="Courier New" pitchFamily="49" charset="0"/>
              </a:rPr>
              <a:t>to one place after the decimal, assuming all data</a:t>
            </a:r>
          </a:p>
          <a:p>
            <a:pPr>
              <a:buNone/>
            </a:pPr>
            <a:r>
              <a:rPr lang="en-US" sz="1400">
                <a:latin typeface="Courier New" pitchFamily="49" charset="0"/>
                <a:cs typeface="Courier New" pitchFamily="49" charset="0"/>
              </a:rPr>
              <a:t>input by the user has been validated, and to assemble</a:t>
            </a:r>
          </a:p>
          <a:p>
            <a:pPr>
              <a:buNone/>
            </a:pPr>
            <a:r>
              <a:rPr lang="en-US" sz="1400">
                <a:latin typeface="Courier New" pitchFamily="49" charset="0"/>
                <a:cs typeface="Courier New" pitchFamily="49" charset="0"/>
              </a:rPr>
              <a:t>the text including this value to be returned to the</a:t>
            </a:r>
          </a:p>
          <a:p>
            <a:pPr>
              <a:buNone/>
            </a:pPr>
            <a:r>
              <a:rPr lang="en-US" sz="1400">
                <a:latin typeface="Courier New" pitchFamily="49" charset="0"/>
                <a:cs typeface="Courier New" pitchFamily="49" charset="0"/>
              </a:rPr>
              <a:t>browser for display to the user</a:t>
            </a:r>
          </a:p>
          <a:p>
            <a:pPr>
              <a:buNone/>
            </a:pPr>
            <a:r>
              <a:rPr lang="en-US" sz="1400">
                <a:latin typeface="Courier New" pitchFamily="49" charset="0"/>
                <a:cs typeface="Courier New" pitchFamily="49" charset="0"/>
              </a:rPr>
              <a:t>*/</a:t>
            </a:r>
          </a:p>
          <a:p>
            <a:pPr>
              <a:buNone/>
            </a:pPr>
            <a:endParaRPr lang="en-US" sz="1400">
              <a:latin typeface="Courier New" pitchFamily="49" charset="0"/>
              <a:cs typeface="Courier New" pitchFamily="49" charset="0"/>
            </a:endParaRPr>
          </a:p>
          <a:p>
            <a:pPr>
              <a:buNone/>
            </a:pPr>
            <a:r>
              <a:rPr lang="en-US" sz="1400">
                <a:latin typeface="Courier New" pitchFamily="49" charset="0"/>
                <a:cs typeface="Courier New" pitchFamily="49" charset="0"/>
              </a:rPr>
              <a:t>//Constructs and returns the simple form of the BMI message</a:t>
            </a:r>
          </a:p>
          <a:p>
            <a:pPr>
              <a:buNone/>
            </a:pPr>
            <a:r>
              <a:rPr lang="en-US" sz="1400">
                <a:latin typeface="Courier New" pitchFamily="49" charset="0"/>
                <a:cs typeface="Courier New" pitchFamily="49" charset="0"/>
              </a:rPr>
              <a:t>function simpleMessage($height, $heightUnit, $weight, $weightUnit)</a:t>
            </a:r>
          </a:p>
          <a:p>
            <a:pPr>
              <a:buNone/>
            </a:pPr>
            <a:r>
              <a:rPr lang="en-US" sz="1400">
                <a:latin typeface="Courier New" pitchFamily="49" charset="0"/>
                <a:cs typeface="Courier New" pitchFamily="49" charset="0"/>
              </a:rPr>
              <a:t>{</a:t>
            </a:r>
          </a:p>
          <a:p>
            <a:pPr>
              <a:buNone/>
            </a:pPr>
            <a:r>
              <a:rPr lang="en-US" sz="1400">
                <a:latin typeface="Courier New" pitchFamily="49" charset="0"/>
                <a:cs typeface="Courier New" pitchFamily="49" charset="0"/>
              </a:rPr>
              <a:t>   $bmi = sprintf("%1.2f", calculateBMI($height, $heightUnit,</a:t>
            </a:r>
          </a:p>
          <a:p>
            <a:pPr>
              <a:buNone/>
            </a:pPr>
            <a:r>
              <a:rPr lang="en-US" sz="1400">
                <a:latin typeface="Courier New" pitchFamily="49" charset="0"/>
                <a:cs typeface="Courier New" pitchFamily="49" charset="0"/>
              </a:rPr>
              <a:t>                                        $weight, $weightUnit));</a:t>
            </a:r>
          </a:p>
          <a:p>
            <a:pPr>
              <a:buNone/>
            </a:pPr>
            <a:r>
              <a:rPr lang="en-US" sz="1400">
                <a:latin typeface="Courier New" pitchFamily="49" charset="0"/>
                <a:cs typeface="Courier New" pitchFamily="49" charset="0"/>
              </a:rPr>
              <a:t>   $text = "&lt;h1&gt;BMI Report&lt;/h1&gt;&lt;h3&gt;Your BMI is $bmi.&lt;/h3&gt;";</a:t>
            </a:r>
          </a:p>
          <a:p>
            <a:pPr>
              <a:buNone/>
            </a:pPr>
            <a:r>
              <a:rPr lang="en-US" sz="1400">
                <a:latin typeface="Courier New" pitchFamily="49" charset="0"/>
                <a:cs typeface="Courier New" pitchFamily="49" charset="0"/>
              </a:rPr>
              <a:t>   return $text;</a:t>
            </a:r>
          </a:p>
          <a:p>
            <a:pPr>
              <a:buNone/>
            </a:pPr>
            <a:r>
              <a:rPr lang="en-US" sz="1400">
                <a:latin typeface="Courier New" pitchFamily="49" charset="0"/>
                <a:cs typeface="Courier New" pitchFamily="49" charset="0"/>
              </a:rPr>
              <a:t>}</a:t>
            </a:r>
          </a:p>
          <a:p>
            <a:pPr>
              <a:buNone/>
            </a:pPr>
            <a:endParaRPr lang="en-US" dirty="0" smtClean="0">
              <a:latin typeface="Courier New" pitchFamily="49" charset="0"/>
              <a:cs typeface="Courier New" pitchFamily="49" charset="0"/>
            </a:endParaRPr>
          </a:p>
          <a:p>
            <a:pPr>
              <a:buNone/>
            </a:pPr>
            <a:endParaRPr lang="en-US" dirty="0" smtClean="0">
              <a:latin typeface="Courier New" pitchFamily="49" charset="0"/>
              <a:cs typeface="Courier New" pitchFamily="49" charset="0"/>
            </a:endParaRPr>
          </a:p>
          <a:p>
            <a:pPr>
              <a:buNone/>
            </a:pPr>
            <a:endParaRPr lang="en-US"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PHP Programmer-defined </a:t>
            </a:r>
            <a:r>
              <a:rPr lang="en-US" sz="3200"/>
              <a:t>F</a:t>
            </a:r>
            <a:r>
              <a:rPr lang="en-US" sz="3200" smtClean="0"/>
              <a:t>unctions (2 of 4)</a:t>
            </a:r>
            <a:endParaRPr lang="en-US" sz="3200" dirty="0"/>
          </a:p>
        </p:txBody>
      </p:sp>
      <p:sp>
        <p:nvSpPr>
          <p:cNvPr id="3" name="Content Placeholder 2"/>
          <p:cNvSpPr>
            <a:spLocks noGrp="1"/>
          </p:cNvSpPr>
          <p:nvPr>
            <p:ph idx="1"/>
          </p:nvPr>
        </p:nvSpPr>
        <p:spPr>
          <a:xfrm>
            <a:off x="457200" y="1600200"/>
            <a:ext cx="8229600" cy="4648200"/>
          </a:xfrm>
        </p:spPr>
        <p:txBody>
          <a:bodyPr>
            <a:noAutofit/>
          </a:bodyPr>
          <a:lstStyle/>
          <a:p>
            <a:pPr>
              <a:buNone/>
            </a:pPr>
            <a:r>
              <a:rPr lang="en-US" sz="1000">
                <a:latin typeface="Courier New" pitchFamily="49" charset="0"/>
                <a:cs typeface="Courier New" pitchFamily="49" charset="0"/>
              </a:rPr>
              <a:t>//Constructs and returns the detailed form of the BMI message</a:t>
            </a:r>
          </a:p>
          <a:p>
            <a:pPr>
              <a:buNone/>
            </a:pPr>
            <a:r>
              <a:rPr lang="en-US" sz="1000">
                <a:latin typeface="Courier New" pitchFamily="49" charset="0"/>
                <a:cs typeface="Courier New" pitchFamily="49" charset="0"/>
              </a:rPr>
              <a:t>function detailedMessage($height, $heightUnit, $weight, $weightUnit)</a:t>
            </a:r>
          </a:p>
          <a:p>
            <a:pPr>
              <a:buNone/>
            </a:pPr>
            <a:r>
              <a:rPr lang="en-US" sz="1000">
                <a:latin typeface="Courier New" pitchFamily="49" charset="0"/>
                <a:cs typeface="Courier New" pitchFamily="49" charset="0"/>
              </a:rPr>
              <a:t>{</a:t>
            </a:r>
          </a:p>
          <a:p>
            <a:pPr>
              <a:buNone/>
            </a:pPr>
            <a:r>
              <a:rPr lang="en-US" sz="1000">
                <a:latin typeface="Courier New" pitchFamily="49" charset="0"/>
                <a:cs typeface="Courier New" pitchFamily="49" charset="0"/>
              </a:rPr>
              <a:t>    $bmi = sprintf("%.1f", calculateBMI($height, $heightUnit,</a:t>
            </a:r>
          </a:p>
          <a:p>
            <a:pPr>
              <a:buNone/>
            </a:pPr>
            <a:r>
              <a:rPr lang="en-US" sz="1000">
                <a:latin typeface="Courier New" pitchFamily="49" charset="0"/>
                <a:cs typeface="Courier New" pitchFamily="49" charset="0"/>
              </a:rPr>
              <a:t>        $weight, $weightUnit));</a:t>
            </a:r>
          </a:p>
          <a:p>
            <a:pPr>
              <a:buNone/>
            </a:pPr>
            <a:r>
              <a:rPr lang="en-US" sz="1000">
                <a:latin typeface="Courier New" pitchFamily="49" charset="0"/>
                <a:cs typeface="Courier New" pitchFamily="49" charset="0"/>
              </a:rPr>
              <a:t>    $text = "&lt;p&gt;&lt;img src='http://cs.smu.ca/webbook2e/images/naturelogo.gif' </a:t>
            </a:r>
          </a:p>
          <a:p>
            <a:pPr>
              <a:buNone/>
            </a:pPr>
            <a:r>
              <a:rPr lang="en-US" sz="1000">
                <a:latin typeface="Courier New" pitchFamily="49" charset="0"/>
                <a:cs typeface="Courier New" pitchFamily="49" charset="0"/>
              </a:rPr>
              <a:t>        alt='Nature's Source Logo'&gt;&lt;/p&gt;</a:t>
            </a:r>
          </a:p>
          <a:p>
            <a:pPr>
              <a:buNone/>
            </a:pPr>
            <a:r>
              <a:rPr lang="en-US" sz="1000">
                <a:latin typeface="Courier New" pitchFamily="49" charset="0"/>
                <a:cs typeface="Courier New" pitchFamily="49" charset="0"/>
              </a:rPr>
              <a:t>        &lt;h1&gt;BMI Report&lt;/h1&gt;</a:t>
            </a:r>
          </a:p>
          <a:p>
            <a:pPr>
              <a:buNone/>
            </a:pPr>
            <a:r>
              <a:rPr lang="en-US" sz="1000">
                <a:latin typeface="Courier New" pitchFamily="49" charset="0"/>
                <a:cs typeface="Courier New" pitchFamily="49" charset="0"/>
              </a:rPr>
              <a:t>        &lt;h3&gt;Your height: $height $heightUnit&lt;br&gt;</a:t>
            </a:r>
          </a:p>
          <a:p>
            <a:pPr>
              <a:buNone/>
            </a:pPr>
            <a:r>
              <a:rPr lang="en-US" sz="1000">
                <a:latin typeface="Courier New" pitchFamily="49" charset="0"/>
                <a:cs typeface="Courier New" pitchFamily="49" charset="0"/>
              </a:rPr>
              <a:t>        Your weight: $weight $weightUnit&lt;br&gt;</a:t>
            </a:r>
          </a:p>
          <a:p>
            <a:pPr>
              <a:buNone/>
            </a:pPr>
            <a:r>
              <a:rPr lang="en-US" sz="1000">
                <a:latin typeface="Courier New" pitchFamily="49" charset="0"/>
                <a:cs typeface="Courier New" pitchFamily="49" charset="0"/>
              </a:rPr>
              <a:t>        Your BMI: $bmi&lt;/h3&gt;";</a:t>
            </a:r>
          </a:p>
          <a:p>
            <a:pPr>
              <a:buNone/>
            </a:pPr>
            <a:r>
              <a:rPr lang="en-US" sz="1000">
                <a:latin typeface="Courier New" pitchFamily="49" charset="0"/>
                <a:cs typeface="Courier New" pitchFamily="49" charset="0"/>
              </a:rPr>
              <a:t>   if ($bmi &lt; 18.5)</a:t>
            </a:r>
          </a:p>
          <a:p>
            <a:pPr>
              <a:buNone/>
            </a:pPr>
            <a:r>
              <a:rPr lang="en-US" sz="1000">
                <a:latin typeface="Courier New" pitchFamily="49" charset="0"/>
                <a:cs typeface="Courier New" pitchFamily="49" charset="0"/>
              </a:rPr>
              <a:t>       $text .= "&lt;h2&gt;Your BMI suggests that you</a:t>
            </a:r>
          </a:p>
          <a:p>
            <a:pPr>
              <a:buNone/>
            </a:pPr>
            <a:r>
              <a:rPr lang="en-US" sz="1000">
                <a:latin typeface="Courier New" pitchFamily="49" charset="0"/>
                <a:cs typeface="Courier New" pitchFamily="49" charset="0"/>
              </a:rPr>
              <a:t>                     are underweight.&lt;/h2&gt;";</a:t>
            </a:r>
          </a:p>
          <a:p>
            <a:pPr>
              <a:buNone/>
            </a:pPr>
            <a:r>
              <a:rPr lang="en-US" sz="1000">
                <a:latin typeface="Courier New" pitchFamily="49" charset="0"/>
                <a:cs typeface="Courier New" pitchFamily="49" charset="0"/>
              </a:rPr>
              <a:t>   else if ($bmi &lt; 25)</a:t>
            </a:r>
          </a:p>
          <a:p>
            <a:pPr>
              <a:buNone/>
            </a:pPr>
            <a:r>
              <a:rPr lang="en-US" sz="1000">
                <a:latin typeface="Courier New" pitchFamily="49" charset="0"/>
                <a:cs typeface="Courier New" pitchFamily="49" charset="0"/>
              </a:rPr>
              <a:t>       $text .= "&lt;h2&gt;Your BMI suggests that you</a:t>
            </a:r>
          </a:p>
          <a:p>
            <a:pPr>
              <a:buNone/>
            </a:pPr>
            <a:r>
              <a:rPr lang="en-US" sz="1000">
                <a:latin typeface="Courier New" pitchFamily="49" charset="0"/>
                <a:cs typeface="Courier New" pitchFamily="49" charset="0"/>
              </a:rPr>
              <a:t>                     have a reasonable weight.&lt;/h2&gt;";</a:t>
            </a:r>
          </a:p>
          <a:p>
            <a:pPr>
              <a:buNone/>
            </a:pPr>
            <a:r>
              <a:rPr lang="en-US" sz="1000">
                <a:latin typeface="Courier New" pitchFamily="49" charset="0"/>
                <a:cs typeface="Courier New" pitchFamily="49" charset="0"/>
              </a:rPr>
              <a:t>   else if ($bmi &lt; 29)</a:t>
            </a:r>
          </a:p>
          <a:p>
            <a:pPr>
              <a:buNone/>
            </a:pPr>
            <a:r>
              <a:rPr lang="en-US" sz="1000">
                <a:latin typeface="Courier New" pitchFamily="49" charset="0"/>
                <a:cs typeface="Courier New" pitchFamily="49" charset="0"/>
              </a:rPr>
              <a:t>       $text .= "&lt;h2&gt;Your BMI suggests that you</a:t>
            </a:r>
          </a:p>
          <a:p>
            <a:pPr>
              <a:buNone/>
            </a:pPr>
            <a:r>
              <a:rPr lang="en-US" sz="1000">
                <a:latin typeface="Courier New" pitchFamily="49" charset="0"/>
                <a:cs typeface="Courier New" pitchFamily="49" charset="0"/>
              </a:rPr>
              <a:t>                     are overweight.&lt;/h2&gt;";</a:t>
            </a:r>
          </a:p>
          <a:p>
            <a:pPr>
              <a:buNone/>
            </a:pPr>
            <a:r>
              <a:rPr lang="en-US" sz="1000">
                <a:latin typeface="Courier New" pitchFamily="49" charset="0"/>
                <a:cs typeface="Courier New" pitchFamily="49" charset="0"/>
              </a:rPr>
              <a:t>   else</a:t>
            </a:r>
          </a:p>
          <a:p>
            <a:pPr>
              <a:buNone/>
            </a:pPr>
            <a:r>
              <a:rPr lang="en-US" sz="1000">
                <a:latin typeface="Courier New" pitchFamily="49" charset="0"/>
                <a:cs typeface="Courier New" pitchFamily="49" charset="0"/>
              </a:rPr>
              <a:t>       $text .= "&lt;h2&gt;Your BMI suggests that you</a:t>
            </a:r>
          </a:p>
          <a:p>
            <a:pPr>
              <a:buNone/>
            </a:pPr>
            <a:r>
              <a:rPr lang="en-US" sz="1000">
                <a:latin typeface="Courier New" pitchFamily="49" charset="0"/>
                <a:cs typeface="Courier New" pitchFamily="49" charset="0"/>
              </a:rPr>
              <a:t>                     may be obese.&lt;/h2&gt;";</a:t>
            </a:r>
          </a:p>
          <a:p>
            <a:pPr>
              <a:buNone/>
            </a:pPr>
            <a:r>
              <a:rPr lang="en-US" sz="1000">
                <a:latin typeface="Courier New" pitchFamily="49" charset="0"/>
                <a:cs typeface="Courier New" pitchFamily="49" charset="0"/>
              </a:rPr>
              <a:t>   return $text;</a:t>
            </a:r>
          </a:p>
          <a:p>
            <a:pPr>
              <a:buNone/>
            </a:pPr>
            <a:r>
              <a:rPr lang="en-US" sz="1000">
                <a:latin typeface="Courier New" pitchFamily="49" charset="0"/>
                <a:cs typeface="Courier New" pitchFamily="49" charset="0"/>
              </a:rPr>
              <a:t>}</a:t>
            </a:r>
          </a:p>
          <a:p>
            <a:pPr>
              <a:buNone/>
            </a:pPr>
            <a:endParaRPr lang="en-US" sz="1000" dirty="0" smtClean="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PHP Milestones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0357203"/>
              </p:ext>
            </p:extLst>
          </p:nvPr>
        </p:nvGraphicFramePr>
        <p:xfrm>
          <a:off x="457200" y="1865217"/>
          <a:ext cx="8229600" cy="3995928"/>
        </p:xfrm>
        <a:graphic>
          <a:graphicData uri="http://schemas.openxmlformats.org/drawingml/2006/table">
            <a:tbl>
              <a:tblPr firstRow="1" firstCol="1" bandRow="1">
                <a:tableStyleId>{5C22544A-7EE6-4342-B048-85BDC9FD1C3A}</a:tableStyleId>
              </a:tblPr>
              <a:tblGrid>
                <a:gridCol w="2743200"/>
                <a:gridCol w="2743200"/>
                <a:gridCol w="2743200"/>
              </a:tblGrid>
              <a:tr h="0">
                <a:tc>
                  <a:txBody>
                    <a:bodyPr/>
                    <a:lstStyle/>
                    <a:p>
                      <a:pPr marL="0" marR="0">
                        <a:lnSpc>
                          <a:spcPct val="115000"/>
                        </a:lnSpc>
                        <a:spcBef>
                          <a:spcPts val="0"/>
                        </a:spcBef>
                        <a:spcAft>
                          <a:spcPts val="1000"/>
                        </a:spcAft>
                      </a:pPr>
                      <a:r>
                        <a:rPr lang="en-US" sz="1200">
                          <a:effectLst/>
                        </a:rPr>
                        <a:t>Date</a:t>
                      </a:r>
                      <a:endParaRPr lang="en-US" sz="120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1200">
                          <a:effectLst/>
                        </a:rPr>
                        <a:t>Version</a:t>
                      </a:r>
                      <a:endParaRPr lang="en-US" sz="1200">
                        <a:effectLst/>
                        <a:latin typeface="Times New Roman"/>
                        <a:ea typeface="Times New Roman"/>
                      </a:endParaRPr>
                    </a:p>
                  </a:txBody>
                  <a:tcPr marL="68580" marR="68580" marT="0" marB="0"/>
                </a:tc>
                <a:tc>
                  <a:txBody>
                    <a:bodyPr/>
                    <a:lstStyle/>
                    <a:p>
                      <a:pPr marL="0" marR="0">
                        <a:lnSpc>
                          <a:spcPct val="115000"/>
                        </a:lnSpc>
                        <a:spcBef>
                          <a:spcPts val="0"/>
                        </a:spcBef>
                        <a:spcAft>
                          <a:spcPts val="1000"/>
                        </a:spcAft>
                      </a:pPr>
                      <a:r>
                        <a:rPr lang="en-US" sz="1200">
                          <a:effectLst/>
                        </a:rPr>
                        <a:t>Notes</a:t>
                      </a:r>
                      <a:endParaRPr lang="en-US" sz="1200">
                        <a:effectLst/>
                        <a:latin typeface="Times New Roman"/>
                        <a:ea typeface="Times New Roman"/>
                      </a:endParaRPr>
                    </a:p>
                  </a:txBody>
                  <a:tcPr marL="68580" marR="68580" marT="0" marB="0"/>
                </a:tc>
              </a:tr>
              <a:tr h="0">
                <a:tc>
                  <a:txBody>
                    <a:bodyPr/>
                    <a:lstStyle/>
                    <a:p>
                      <a:pPr marL="0" marR="0">
                        <a:lnSpc>
                          <a:spcPct val="115000"/>
                        </a:lnSpc>
                        <a:spcBef>
                          <a:spcPts val="200"/>
                        </a:spcBef>
                        <a:spcAft>
                          <a:spcPts val="200"/>
                        </a:spcAft>
                      </a:pPr>
                      <a:r>
                        <a:rPr lang="en-US" sz="1200">
                          <a:effectLst/>
                        </a:rPr>
                        <a:t>1994</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Original (private)</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Rasmus Lerdorf writes first incarnation of PHP for personal use and calls it “Personal Home Page Tools”</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June, 1995</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1.0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Lerdorf releases source code to the public</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November, 1997</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2.0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Now called PHP/FI2 (FI = “Forms Interpreter”), and contained many features that are still part of PHP</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June, 1998</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3.0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Development has moved from one person to a team</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May, 2000</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4.0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Based on a new parser called the Zend Engine</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July, 2004</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5.0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Based on the new Zend Engine II</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August, 2014</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5.6</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Many improvedments over 5.0</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N/A</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6.0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This version, which was supposed to incorporate core Unicode support, was eventually abandoned</a:t>
                      </a:r>
                      <a:endParaRPr lang="en-US" sz="1200">
                        <a:effectLst/>
                        <a:latin typeface="Times New Roman"/>
                        <a:ea typeface="Times New Roman"/>
                      </a:endParaRPr>
                    </a:p>
                  </a:txBody>
                  <a:tcPr marL="68580" marR="68580" marT="0" marB="0" anchor="ctr"/>
                </a:tc>
              </a:tr>
              <a:tr h="0">
                <a:tc>
                  <a:txBody>
                    <a:bodyPr/>
                    <a:lstStyle/>
                    <a:p>
                      <a:pPr marL="0" marR="0">
                        <a:lnSpc>
                          <a:spcPct val="115000"/>
                        </a:lnSpc>
                        <a:spcBef>
                          <a:spcPts val="200"/>
                        </a:spcBef>
                        <a:spcAft>
                          <a:spcPts val="200"/>
                        </a:spcAft>
                      </a:pPr>
                      <a:r>
                        <a:rPr lang="en-US" sz="1200">
                          <a:effectLst/>
                        </a:rPr>
                        <a:t>November, </a:t>
                      </a:r>
                      <a:r>
                        <a:rPr lang="en-US" sz="1200" smtClean="0">
                          <a:effectLst/>
                        </a:rPr>
                        <a:t>2015</a:t>
                      </a:r>
                      <a:endParaRPr lang="en-US" sz="1200">
                        <a:effectLst/>
                        <a:latin typeface="Times New Roman"/>
                        <a:ea typeface="Times New Roman"/>
                      </a:endParaRPr>
                    </a:p>
                  </a:txBody>
                  <a:tcPr marL="68580" marR="68580" marT="0" marB="0" anchor="ctr"/>
                </a:tc>
                <a:tc>
                  <a:txBody>
                    <a:bodyPr/>
                    <a:lstStyle/>
                    <a:p>
                      <a:pPr marL="0" marR="0" algn="ctr">
                        <a:lnSpc>
                          <a:spcPct val="115000"/>
                        </a:lnSpc>
                        <a:spcBef>
                          <a:spcPts val="200"/>
                        </a:spcBef>
                        <a:spcAft>
                          <a:spcPts val="200"/>
                        </a:spcAft>
                      </a:pPr>
                      <a:r>
                        <a:rPr lang="en-US" sz="1200">
                          <a:effectLst/>
                        </a:rPr>
                        <a:t>7.0</a:t>
                      </a:r>
                      <a:endParaRPr lang="en-US" sz="1200">
                        <a:effectLst/>
                        <a:latin typeface="Times New Roman"/>
                        <a:ea typeface="Times New Roman"/>
                      </a:endParaRPr>
                    </a:p>
                  </a:txBody>
                  <a:tcPr marL="68580" marR="68580" marT="0" marB="0" anchor="ctr"/>
                </a:tc>
                <a:tc>
                  <a:txBody>
                    <a:bodyPr/>
                    <a:lstStyle/>
                    <a:p>
                      <a:pPr marL="0" marR="0">
                        <a:lnSpc>
                          <a:spcPct val="115000"/>
                        </a:lnSpc>
                        <a:spcBef>
                          <a:spcPts val="200"/>
                        </a:spcBef>
                        <a:spcAft>
                          <a:spcPts val="200"/>
                        </a:spcAft>
                      </a:pPr>
                      <a:r>
                        <a:rPr lang="en-US" sz="1200">
                          <a:effectLst/>
                        </a:rPr>
                        <a:t>Based on Zend Engine III, with many more improvements</a:t>
                      </a:r>
                      <a:endParaRPr lang="en-US" sz="1200">
                        <a:effectLst/>
                        <a:latin typeface="Times New Roman"/>
                        <a:ea typeface="Times New Roman"/>
                      </a:endParaRPr>
                    </a:p>
                  </a:txBody>
                  <a:tcPr marL="68580" marR="68580" marT="0" marB="0" anchor="ctr"/>
                </a:tc>
              </a:tr>
            </a:tbl>
          </a:graphicData>
        </a:graphic>
      </p:graphicFrame>
      <p:sp>
        <p:nvSpPr>
          <p:cNvPr id="4" name="Footer Placeholder 3"/>
          <p:cNvSpPr>
            <a:spLocks noGrp="1"/>
          </p:cNvSpPr>
          <p:nvPr>
            <p:ph type="ftr" sz="quarter" idx="11"/>
          </p:nvPr>
        </p:nvSpPr>
        <p:spPr>
          <a:xfrm>
            <a:off x="3048000" y="6356350"/>
            <a:ext cx="30480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617274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PHP Programmer-defined </a:t>
            </a:r>
            <a:r>
              <a:rPr lang="en-US" sz="3200"/>
              <a:t>F</a:t>
            </a:r>
            <a:r>
              <a:rPr lang="en-US" sz="3200" smtClean="0"/>
              <a:t>unctions (3 of 4)</a:t>
            </a:r>
            <a:endParaRPr lang="en-US" sz="3200" dirty="0"/>
          </a:p>
        </p:txBody>
      </p:sp>
      <p:sp>
        <p:nvSpPr>
          <p:cNvPr id="3" name="Content Placeholder 2"/>
          <p:cNvSpPr>
            <a:spLocks noGrp="1"/>
          </p:cNvSpPr>
          <p:nvPr>
            <p:ph idx="1"/>
          </p:nvPr>
        </p:nvSpPr>
        <p:spPr/>
        <p:txBody>
          <a:bodyPr>
            <a:normAutofit fontScale="47500" lnSpcReduction="20000"/>
          </a:bodyPr>
          <a:lstStyle/>
          <a:p>
            <a:pPr>
              <a:buNone/>
            </a:pPr>
            <a:r>
              <a:rPr lang="en-US">
                <a:latin typeface="Courier New" pitchFamily="49" charset="0"/>
                <a:cs typeface="Courier New" pitchFamily="49" charset="0"/>
              </a:rPr>
              <a:t>//Simple conversion functions</a:t>
            </a:r>
          </a:p>
          <a:p>
            <a:pPr>
              <a:buNone/>
            </a:pPr>
            <a:r>
              <a:rPr lang="en-US">
                <a:latin typeface="Courier New" pitchFamily="49" charset="0"/>
                <a:cs typeface="Courier New" pitchFamily="49" charset="0"/>
              </a:rPr>
              <a:t>function inchesToCentimetres($height) { return $height*2.54; }</a:t>
            </a:r>
          </a:p>
          <a:p>
            <a:pPr>
              <a:buNone/>
            </a:pPr>
            <a:r>
              <a:rPr lang="en-US">
                <a:latin typeface="Courier New" pitchFamily="49" charset="0"/>
                <a:cs typeface="Courier New" pitchFamily="49" charset="0"/>
              </a:rPr>
              <a:t>function poundsToKilograms($weight) { return $weight/2.2; }</a:t>
            </a:r>
          </a:p>
          <a:p>
            <a:pPr>
              <a:buNone/>
            </a:pPr>
            <a:endParaRPr lang="en-US">
              <a:latin typeface="Courier New" pitchFamily="49" charset="0"/>
              <a:cs typeface="Courier New" pitchFamily="49" charset="0"/>
            </a:endParaRPr>
          </a:p>
          <a:p>
            <a:pPr>
              <a:buNone/>
            </a:pPr>
            <a:r>
              <a:rPr lang="en-US">
                <a:latin typeface="Courier New" pitchFamily="49" charset="0"/>
                <a:cs typeface="Courier New" pitchFamily="49" charset="0"/>
              </a:rPr>
              <a:t>//Computes and returns the BMI value. Note that it does not matter</a:t>
            </a:r>
          </a:p>
          <a:p>
            <a:pPr>
              <a:buNone/>
            </a:pPr>
            <a:r>
              <a:rPr lang="en-US">
                <a:latin typeface="Courier New" pitchFamily="49" charset="0"/>
                <a:cs typeface="Courier New" pitchFamily="49" charset="0"/>
              </a:rPr>
              <a:t>//whether both units are metric or non-metric or mixed.</a:t>
            </a:r>
          </a:p>
          <a:p>
            <a:pPr>
              <a:buNone/>
            </a:pPr>
            <a:r>
              <a:rPr lang="en-US">
                <a:latin typeface="Courier New" pitchFamily="49" charset="0"/>
                <a:cs typeface="Courier New" pitchFamily="49" charset="0"/>
              </a:rPr>
              <a:t>function calculateBMI($height, $heightUnit, $weight, $weightUnit)</a:t>
            </a:r>
          </a:p>
          <a:p>
            <a:pPr>
              <a:buNone/>
            </a:pPr>
            <a:r>
              <a:rPr lang="en-US">
                <a:latin typeface="Courier New" pitchFamily="49" charset="0"/>
                <a:cs typeface="Courier New" pitchFamily="49" charset="0"/>
              </a:rPr>
              <a:t>{</a:t>
            </a:r>
          </a:p>
          <a:p>
            <a:pPr>
              <a:buNone/>
            </a:pPr>
            <a:r>
              <a:rPr lang="en-US">
                <a:latin typeface="Courier New" pitchFamily="49" charset="0"/>
                <a:cs typeface="Courier New" pitchFamily="49" charset="0"/>
              </a:rPr>
              <a:t>   if ($heightUnit == "inches") $height = inchesToCentimetres($height);</a:t>
            </a:r>
          </a:p>
          <a:p>
            <a:pPr>
              <a:buNone/>
            </a:pPr>
            <a:r>
              <a:rPr lang="en-US">
                <a:latin typeface="Courier New" pitchFamily="49" charset="0"/>
                <a:cs typeface="Courier New" pitchFamily="49" charset="0"/>
              </a:rPr>
              <a:t>   if ($weightUnit == "pounds") $weight = poundsToKilograms($weight);</a:t>
            </a:r>
          </a:p>
          <a:p>
            <a:pPr>
              <a:buNone/>
            </a:pPr>
            <a:r>
              <a:rPr lang="en-US">
                <a:latin typeface="Courier New" pitchFamily="49" charset="0"/>
                <a:cs typeface="Courier New" pitchFamily="49" charset="0"/>
              </a:rPr>
              <a:t>   $height /= 100.0; //Convert height from centimeters to meters</a:t>
            </a:r>
          </a:p>
          <a:p>
            <a:pPr>
              <a:buNone/>
            </a:pPr>
            <a:r>
              <a:rPr lang="en-US">
                <a:latin typeface="Courier New" pitchFamily="49" charset="0"/>
                <a:cs typeface="Courier New" pitchFamily="49" charset="0"/>
              </a:rPr>
              <a:t>   $bmi = $weight/($height*$height);</a:t>
            </a:r>
          </a:p>
          <a:p>
            <a:pPr>
              <a:buNone/>
            </a:pPr>
            <a:r>
              <a:rPr lang="en-US">
                <a:latin typeface="Courier New" pitchFamily="49" charset="0"/>
                <a:cs typeface="Courier New" pitchFamily="49" charset="0"/>
              </a:rPr>
              <a:t>   return $bmi;</a:t>
            </a:r>
          </a:p>
          <a:p>
            <a:pPr>
              <a:buNone/>
            </a:pPr>
            <a:r>
              <a:rPr lang="en-US">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PHP Programmer-defined </a:t>
            </a:r>
            <a:r>
              <a:rPr lang="en-US" sz="3200"/>
              <a:t>F</a:t>
            </a:r>
            <a:r>
              <a:rPr lang="en-US" sz="3200" smtClean="0"/>
              <a:t>unctions (4 of 4)</a:t>
            </a:r>
            <a:endParaRPr lang="en-US" sz="3200" dirty="0"/>
          </a:p>
        </p:txBody>
      </p:sp>
      <p:sp>
        <p:nvSpPr>
          <p:cNvPr id="3" name="Content Placeholder 2"/>
          <p:cNvSpPr>
            <a:spLocks noGrp="1"/>
          </p:cNvSpPr>
          <p:nvPr>
            <p:ph idx="1"/>
          </p:nvPr>
        </p:nvSpPr>
        <p:spPr/>
        <p:txBody>
          <a:bodyPr>
            <a:normAutofit/>
          </a:bodyPr>
          <a:lstStyle/>
          <a:p>
            <a:pPr>
              <a:buNone/>
            </a:pPr>
            <a:endParaRPr lang="en-US" sz="1600" dirty="0" smtClean="0">
              <a:latin typeface="Courier New" pitchFamily="49" charset="0"/>
              <a:cs typeface="Courier New" pitchFamily="49" charset="0"/>
            </a:endParaRPr>
          </a:p>
          <a:p>
            <a:pPr>
              <a:buNone/>
            </a:pPr>
            <a:r>
              <a:rPr lang="en-US" sz="1600">
                <a:latin typeface="Courier New" pitchFamily="49" charset="0"/>
                <a:cs typeface="Courier New" pitchFamily="49" charset="0"/>
              </a:rPr>
              <a:t>//Constructs and sends the e-mail message as HTML</a:t>
            </a:r>
          </a:p>
          <a:p>
            <a:pPr>
              <a:buNone/>
            </a:pPr>
            <a:r>
              <a:rPr lang="en-US" sz="1600">
                <a:latin typeface="Courier New" pitchFamily="49" charset="0"/>
                <a:cs typeface="Courier New" pitchFamily="49" charset="0"/>
              </a:rPr>
              <a:t>function mailBMI($email, $message)</a:t>
            </a:r>
          </a:p>
          <a:p>
            <a:pPr>
              <a:buNone/>
            </a:pPr>
            <a:r>
              <a:rPr lang="en-US" sz="1600">
                <a:latin typeface="Courier New" pitchFamily="49" charset="0"/>
                <a:cs typeface="Courier New" pitchFamily="49" charset="0"/>
              </a:rPr>
              <a:t>{</a:t>
            </a:r>
          </a:p>
          <a:p>
            <a:pPr>
              <a:buNone/>
            </a:pPr>
            <a:r>
              <a:rPr lang="en-US" sz="1600">
                <a:latin typeface="Courier New" pitchFamily="49" charset="0"/>
                <a:cs typeface="Courier New" pitchFamily="49" charset="0"/>
              </a:rPr>
              <a:t>    $header  = "MIME-Version: 1.0\r\n";</a:t>
            </a:r>
          </a:p>
          <a:p>
            <a:pPr>
              <a:buNone/>
            </a:pPr>
            <a:r>
              <a:rPr lang="en-US" sz="1600">
                <a:latin typeface="Courier New" pitchFamily="49" charset="0"/>
                <a:cs typeface="Courier New" pitchFamily="49" charset="0"/>
              </a:rPr>
              <a:t>    $header .= "Content-type: text/html; charset=utf-8\r\n";</a:t>
            </a:r>
          </a:p>
          <a:p>
            <a:pPr>
              <a:buNone/>
            </a:pPr>
            <a:r>
              <a:rPr lang="en-US" sz="1600">
                <a:latin typeface="Courier New" pitchFamily="49" charset="0"/>
                <a:cs typeface="Courier New" pitchFamily="49" charset="0"/>
              </a:rPr>
              <a:t>    $header .= "From: webbook2e@cs.smu.ca\r\n";</a:t>
            </a:r>
          </a:p>
          <a:p>
            <a:pPr>
              <a:buNone/>
            </a:pPr>
            <a:r>
              <a:rPr lang="en-US" sz="1600">
                <a:latin typeface="Courier New" pitchFamily="49" charset="0"/>
                <a:cs typeface="Courier New" pitchFamily="49" charset="0"/>
              </a:rPr>
              <a:t>    mail($email, "BMI report from Nature's Source</a:t>
            </a:r>
            <a:r>
              <a:rPr lang="en-US" sz="1600" smtClean="0">
                <a:latin typeface="Courier New" pitchFamily="49" charset="0"/>
                <a:cs typeface="Courier New" pitchFamily="49" charset="0"/>
              </a:rPr>
              <a:t>",</a:t>
            </a:r>
          </a:p>
          <a:p>
            <a:pPr>
              <a:buNone/>
            </a:pPr>
            <a:r>
              <a:rPr lang="en-US" sz="1600">
                <a:latin typeface="Courier New" pitchFamily="49" charset="0"/>
                <a:cs typeface="Courier New" pitchFamily="49" charset="0"/>
              </a:rPr>
              <a:t> </a:t>
            </a:r>
            <a:r>
              <a:rPr lang="en-US" sz="1600" smtClean="0">
                <a:latin typeface="Courier New" pitchFamily="49" charset="0"/>
                <a:cs typeface="Courier New" pitchFamily="49" charset="0"/>
              </a:rPr>
              <a:t>        $</a:t>
            </a:r>
            <a:r>
              <a:rPr lang="en-US" sz="1600">
                <a:latin typeface="Courier New" pitchFamily="49" charset="0"/>
                <a:cs typeface="Courier New" pitchFamily="49" charset="0"/>
              </a:rPr>
              <a:t>message, $header);</a:t>
            </a:r>
          </a:p>
          <a:p>
            <a:pPr>
              <a:buNone/>
            </a:pPr>
            <a:r>
              <a:rPr lang="en-US" sz="1600">
                <a:latin typeface="Courier New" pitchFamily="49" charset="0"/>
                <a:cs typeface="Courier New" pitchFamily="49" charset="0"/>
              </a:rPr>
              <a:t>}</a:t>
            </a:r>
          </a:p>
          <a:p>
            <a:pPr>
              <a:buNone/>
            </a:pPr>
            <a:r>
              <a:rPr lang="en-US" sz="160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Notes on PHP Development and Testing</a:t>
            </a:r>
            <a:endParaRPr lang="en-US" sz="3600"/>
          </a:p>
        </p:txBody>
      </p:sp>
      <p:sp>
        <p:nvSpPr>
          <p:cNvPr id="3" name="Content Placeholder 2"/>
          <p:cNvSpPr>
            <a:spLocks noGrp="1"/>
          </p:cNvSpPr>
          <p:nvPr>
            <p:ph idx="1"/>
          </p:nvPr>
        </p:nvSpPr>
        <p:spPr/>
        <p:txBody>
          <a:bodyPr>
            <a:normAutofit fontScale="77500" lnSpcReduction="20000"/>
          </a:bodyPr>
          <a:lstStyle/>
          <a:p>
            <a:r>
              <a:rPr lang="en-US" smtClean="0"/>
              <a:t>Create a simple PHP script containing an obvious error (missing semicolon, missing quote) to see if an error is reported when it runs (an ugly error message will be displayed in the browser if PHP is reporting errors).</a:t>
            </a:r>
          </a:p>
          <a:p>
            <a:r>
              <a:rPr lang="en-US" smtClean="0"/>
              <a:t>If not, speak to your admin to have your PHP environment configured to report errors.</a:t>
            </a:r>
          </a:p>
          <a:p>
            <a:r>
              <a:rPr lang="en-US" smtClean="0"/>
              <a:t>Now, during development, put the PHP function call </a:t>
            </a:r>
            <a:r>
              <a:rPr lang="en-US" smtClean="0">
                <a:latin typeface="Courier New" panose="02070309020205020404" pitchFamily="49" charset="0"/>
                <a:cs typeface="Courier New" panose="02070309020205020404" pitchFamily="49" charset="0"/>
              </a:rPr>
              <a:t>error_reporting(E_ALL)</a:t>
            </a:r>
            <a:br>
              <a:rPr lang="en-US" smtClean="0">
                <a:latin typeface="Courier New" panose="02070309020205020404" pitchFamily="49" charset="0"/>
                <a:cs typeface="Courier New" panose="02070309020205020404" pitchFamily="49" charset="0"/>
              </a:rPr>
            </a:br>
            <a:r>
              <a:rPr lang="en-US" smtClean="0"/>
              <a:t>at the beginning of any script for which you wish to receive error reports.</a:t>
            </a:r>
          </a:p>
          <a:p>
            <a:r>
              <a:rPr lang="en-US" smtClean="0"/>
              <a:t>When you are happy with the script, turn off error reporting for that script by changing the function call to </a:t>
            </a:r>
            <a:r>
              <a:rPr lang="en-US" smtClean="0">
                <a:latin typeface="Courier New" panose="02070309020205020404" pitchFamily="49" charset="0"/>
                <a:cs typeface="Courier New" panose="02070309020205020404" pitchFamily="49" charset="0"/>
              </a:rPr>
              <a:t>error_reporting(0)</a:t>
            </a:r>
            <a:r>
              <a:rPr lang="en-US" smtClean="0"/>
              <a:t>.</a:t>
            </a: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112722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PHP</a:t>
            </a:r>
            <a:r>
              <a:rPr lang="en-US" dirty="0" smtClean="0"/>
              <a:t> as </a:t>
            </a:r>
            <a:r>
              <a:rPr lang="en-US" smtClean="0"/>
              <a:t>a Server-Side</a:t>
            </a:r>
            <a:br>
              <a:rPr lang="en-US" smtClean="0"/>
            </a:br>
            <a:r>
              <a:rPr lang="en-US" smtClean="0"/>
              <a:t>Scripting </a:t>
            </a:r>
            <a:r>
              <a:rPr lang="en-US" dirty="0" smtClean="0"/>
              <a:t>Language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Most web servers </a:t>
            </a:r>
            <a:r>
              <a:rPr lang="en-US" smtClean="0"/>
              <a:t>support a PHP interpreter.</a:t>
            </a:r>
            <a:endParaRPr lang="en-US" dirty="0" smtClean="0"/>
          </a:p>
          <a:p>
            <a:r>
              <a:rPr lang="en-US" dirty="0" smtClean="0"/>
              <a:t>A web developer may not automatically have access </a:t>
            </a:r>
            <a:r>
              <a:rPr lang="en-US" smtClean="0"/>
              <a:t>to PHP on a server provided by an ISP.</a:t>
            </a:r>
            <a:endParaRPr lang="en-US" dirty="0" smtClean="0"/>
          </a:p>
          <a:p>
            <a:r>
              <a:rPr lang="en-US" smtClean="0"/>
              <a:t>PHP</a:t>
            </a:r>
            <a:r>
              <a:rPr lang="en-US" dirty="0" smtClean="0"/>
              <a:t> has to be activated and configured for use with the help of </a:t>
            </a:r>
            <a:r>
              <a:rPr lang="en-US" smtClean="0"/>
              <a:t>system administrator.</a:t>
            </a:r>
            <a:endParaRPr lang="en-US" dirty="0" smtClean="0"/>
          </a:p>
          <a:p>
            <a:r>
              <a:rPr lang="en-US" dirty="0" smtClean="0"/>
              <a:t>A web server may spawn a separate operating system processes to handle </a:t>
            </a:r>
            <a:r>
              <a:rPr lang="en-US" smtClean="0"/>
              <a:t>PHP requests, or it may be “built-into” the server:  This will be “transparent </a:t>
            </a:r>
            <a:r>
              <a:rPr lang="en-US" dirty="0" smtClean="0"/>
              <a:t>to </a:t>
            </a:r>
            <a:r>
              <a:rPr lang="en-US" smtClean="0"/>
              <a:t>the user”.</a:t>
            </a:r>
            <a:endParaRPr lang="en-US" dirty="0" smtClean="0"/>
          </a:p>
          <a:p>
            <a:r>
              <a:rPr lang="en-US" dirty="0" smtClean="0"/>
              <a:t>PHP-related </a:t>
            </a:r>
            <a:r>
              <a:rPr lang="en-US" smtClean="0"/>
              <a:t>pages cannot be viewed properly simply by loading them into your browser on your PC.</a:t>
            </a:r>
            <a:endParaRPr lang="en-US" dirty="0" smtClean="0"/>
          </a:p>
          <a:p>
            <a:r>
              <a:rPr lang="en-US" smtClean="0"/>
              <a:t>Instead, </a:t>
            </a:r>
            <a:r>
              <a:rPr lang="en-US" dirty="0" smtClean="0"/>
              <a:t>PHP-related </a:t>
            </a:r>
            <a:r>
              <a:rPr lang="en-US" smtClean="0"/>
              <a:t>pages will need to be uploaded to a PHP</a:t>
            </a:r>
            <a:r>
              <a:rPr lang="en-US" dirty="0"/>
              <a:t>-</a:t>
            </a:r>
            <a:r>
              <a:rPr lang="en-US" smtClean="0"/>
              <a:t>enabled web server and “served” by that web server in order to function properly.</a:t>
            </a:r>
            <a:endParaRPr lang="en-US" dirty="0" smtClean="0"/>
          </a:p>
          <a:p>
            <a:pPr>
              <a:buNone/>
            </a:pPr>
            <a:endParaRPr lang="en-US" dirty="0" smtClean="0"/>
          </a:p>
        </p:txBody>
      </p:sp>
      <p:sp>
        <p:nvSpPr>
          <p:cNvPr id="8" name="Footer Placeholder 7"/>
          <p:cNvSpPr>
            <a:spLocks noGrp="1"/>
          </p:cNvSpPr>
          <p:nvPr>
            <p:ph type="ftr" sz="quarter" idx="11"/>
          </p:nvPr>
        </p:nvSpPr>
        <p:spPr>
          <a:xfrm>
            <a:off x="2209800" y="6356350"/>
            <a:ext cx="4724400" cy="365125"/>
          </a:xfrm>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999891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Just a Few </a:t>
            </a:r>
            <a:r>
              <a:rPr lang="en-US" smtClean="0"/>
              <a:t>PHPLanguage </a:t>
            </a:r>
            <a:r>
              <a:rPr lang="en-US"/>
              <a:t>Facts</a:t>
            </a:r>
          </a:p>
        </p:txBody>
      </p:sp>
      <p:sp>
        <p:nvSpPr>
          <p:cNvPr id="3" name="Content Placeholder 2"/>
          <p:cNvSpPr>
            <a:spLocks noGrp="1"/>
          </p:cNvSpPr>
          <p:nvPr>
            <p:ph idx="1"/>
          </p:nvPr>
        </p:nvSpPr>
        <p:spPr/>
        <p:txBody>
          <a:bodyPr>
            <a:normAutofit fontScale="70000" lnSpcReduction="20000"/>
          </a:bodyPr>
          <a:lstStyle/>
          <a:p>
            <a:r>
              <a:rPr lang="en-US" smtClean="0"/>
              <a:t>PHP is case-sensitive.</a:t>
            </a:r>
          </a:p>
          <a:p>
            <a:r>
              <a:rPr lang="en-US" smtClean="0"/>
              <a:t>In PHP all variable names start with a $.</a:t>
            </a:r>
          </a:p>
          <a:p>
            <a:r>
              <a:rPr lang="en-US" smtClean="0"/>
              <a:t>PHP variables are dynamically </a:t>
            </a:r>
            <a:r>
              <a:rPr lang="en-US" smtClean="0"/>
              <a:t>typed (the type is determined by the current value of the variable).</a:t>
            </a:r>
            <a:endParaRPr lang="en-US" smtClean="0"/>
          </a:p>
          <a:p>
            <a:r>
              <a:rPr lang="en-US" smtClean="0"/>
              <a:t>PHP functions are much like JavaScript functions, and variables declared in a function are local to the function by default.</a:t>
            </a:r>
          </a:p>
          <a:p>
            <a:r>
              <a:rPr lang="en-US" smtClean="0"/>
              <a:t>PHP uses </a:t>
            </a:r>
            <a:r>
              <a:rPr lang="en-US" smtClean="0">
                <a:latin typeface="Courier New" panose="02070309020205020404" pitchFamily="49" charset="0"/>
                <a:cs typeface="Courier New" panose="02070309020205020404" pitchFamily="49" charset="0"/>
              </a:rPr>
              <a:t>//</a:t>
            </a:r>
            <a:r>
              <a:rPr lang="en-US" smtClean="0"/>
              <a:t> and </a:t>
            </a:r>
            <a:r>
              <a:rPr lang="en-US" smtClean="0">
                <a:latin typeface="Courier New" panose="02070309020205020404" pitchFamily="49" charset="0"/>
                <a:cs typeface="Courier New" panose="02070309020205020404" pitchFamily="49" charset="0"/>
              </a:rPr>
              <a:t>/* … */ </a:t>
            </a:r>
            <a:r>
              <a:rPr lang="en-US" smtClean="0"/>
              <a:t>for comments.</a:t>
            </a:r>
          </a:p>
          <a:p>
            <a:r>
              <a:rPr lang="en-US" smtClean="0"/>
              <a:t>PHP generally uses the </a:t>
            </a:r>
            <a:r>
              <a:rPr lang="en-US" smtClean="0">
                <a:latin typeface="Courier New" panose="02070309020205020404" pitchFamily="49" charset="0"/>
                <a:cs typeface="Courier New" panose="02070309020205020404" pitchFamily="49" charset="0"/>
              </a:rPr>
              <a:t>echo</a:t>
            </a:r>
            <a:r>
              <a:rPr lang="en-US" smtClean="0"/>
              <a:t> statement for output.</a:t>
            </a:r>
          </a:p>
          <a:p>
            <a:r>
              <a:rPr lang="en-US" smtClean="0"/>
              <a:t>PHP uses curly brackets, </a:t>
            </a:r>
            <a:r>
              <a:rPr lang="en-US" smtClean="0">
                <a:latin typeface="Courier New" panose="02070309020205020404" pitchFamily="49" charset="0"/>
                <a:cs typeface="Courier New" panose="02070309020205020404" pitchFamily="49" charset="0"/>
              </a:rPr>
              <a:t>if … else</a:t>
            </a:r>
            <a:r>
              <a:rPr lang="en-US" smtClean="0"/>
              <a:t>, </a:t>
            </a:r>
            <a:r>
              <a:rPr lang="en-US" smtClean="0">
                <a:latin typeface="Courier New" panose="02070309020205020404" pitchFamily="49" charset="0"/>
                <a:cs typeface="Courier New" panose="02070309020205020404" pitchFamily="49" charset="0"/>
              </a:rPr>
              <a:t>switch</a:t>
            </a:r>
            <a:r>
              <a:rPr lang="en-US" smtClean="0"/>
              <a:t>, </a:t>
            </a:r>
            <a:r>
              <a:rPr lang="en-US" smtClean="0">
                <a:latin typeface="Courier New" panose="02070309020205020404" pitchFamily="49" charset="0"/>
                <a:cs typeface="Courier New" panose="02070309020205020404" pitchFamily="49" charset="0"/>
              </a:rPr>
              <a:t>for</a:t>
            </a:r>
            <a:r>
              <a:rPr lang="en-US" smtClean="0"/>
              <a:t>, </a:t>
            </a:r>
            <a:r>
              <a:rPr lang="en-US" smtClean="0">
                <a:latin typeface="Courier New" panose="02070309020205020404" pitchFamily="49" charset="0"/>
                <a:cs typeface="Courier New" panose="02070309020205020404" pitchFamily="49" charset="0"/>
              </a:rPr>
              <a:t>while</a:t>
            </a:r>
            <a:r>
              <a:rPr lang="en-US" smtClean="0"/>
              <a:t> and </a:t>
            </a:r>
            <a:r>
              <a:rPr lang="en-US" smtClean="0">
                <a:latin typeface="Courier New" panose="02070309020205020404" pitchFamily="49" charset="0"/>
                <a:cs typeface="Courier New" panose="02070309020205020404" pitchFamily="49" charset="0"/>
              </a:rPr>
              <a:t>do … while </a:t>
            </a:r>
            <a:r>
              <a:rPr lang="en-US" smtClean="0"/>
              <a:t>as you might expect, and also has a </a:t>
            </a:r>
            <a:r>
              <a:rPr lang="en-US" smtClean="0">
                <a:latin typeface="Courier New" panose="02070309020205020404" pitchFamily="49" charset="0"/>
                <a:cs typeface="Courier New" panose="02070309020205020404" pitchFamily="49" charset="0"/>
              </a:rPr>
              <a:t>foreach</a:t>
            </a:r>
            <a:r>
              <a:rPr lang="en-US" smtClean="0"/>
              <a:t> loop for processing an entire array.</a:t>
            </a:r>
          </a:p>
          <a:p>
            <a:r>
              <a:rPr lang="en-US" smtClean="0"/>
              <a:t>PHP has the usual operators and, like JavaScript, both == and ===.</a:t>
            </a: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226416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But … a Few </a:t>
            </a:r>
            <a:r>
              <a:rPr lang="en-US" smtClean="0"/>
              <a:t>PHPLanguage </a:t>
            </a:r>
            <a:r>
              <a:rPr lang="en-US"/>
              <a:t>Gotchas</a:t>
            </a:r>
          </a:p>
        </p:txBody>
      </p:sp>
      <p:sp>
        <p:nvSpPr>
          <p:cNvPr id="3" name="Content Placeholder 2"/>
          <p:cNvSpPr>
            <a:spLocks noGrp="1"/>
          </p:cNvSpPr>
          <p:nvPr>
            <p:ph idx="1"/>
          </p:nvPr>
        </p:nvSpPr>
        <p:spPr/>
        <p:txBody>
          <a:bodyPr>
            <a:normAutofit fontScale="85000" lnSpcReduction="20000"/>
          </a:bodyPr>
          <a:lstStyle/>
          <a:p>
            <a:r>
              <a:rPr lang="en-US" smtClean="0"/>
              <a:t>Altlhough PHP variable names are case-sensitive, function names and keywords are not.</a:t>
            </a:r>
          </a:p>
          <a:p>
            <a:r>
              <a:rPr lang="en-US" smtClean="0"/>
              <a:t>PHP also uses </a:t>
            </a:r>
            <a:r>
              <a:rPr lang="en-US" smtClean="0">
                <a:latin typeface="Courier New" panose="02070309020205020404" pitchFamily="49" charset="0"/>
                <a:cs typeface="Courier New" panose="02070309020205020404" pitchFamily="49" charset="0"/>
              </a:rPr>
              <a:t>#</a:t>
            </a:r>
            <a:r>
              <a:rPr lang="en-US" smtClean="0"/>
              <a:t> for single-line comments.</a:t>
            </a:r>
          </a:p>
          <a:p>
            <a:r>
              <a:rPr lang="en-US" smtClean="0"/>
              <a:t>PHP has Integer, Double, String (single or double quotes) and Boolean primitive types.</a:t>
            </a:r>
          </a:p>
          <a:p>
            <a:r>
              <a:rPr lang="en-US"/>
              <a:t>Inside double quotes a variable is replaced by its value (this is called </a:t>
            </a:r>
            <a:r>
              <a:rPr lang="en-US" i="1" smtClean="0"/>
              <a:t>variable interpolation</a:t>
            </a:r>
            <a:r>
              <a:rPr lang="en-US" smtClean="0"/>
              <a:t>).</a:t>
            </a:r>
            <a:endParaRPr lang="en-US"/>
          </a:p>
          <a:p>
            <a:r>
              <a:rPr lang="en-US" smtClean="0"/>
              <a:t>PHP arrays can be viewed </a:t>
            </a:r>
            <a:r>
              <a:rPr lang="en-US" smtClean="0"/>
              <a:t>either as </a:t>
            </a:r>
            <a:r>
              <a:rPr lang="en-US" smtClean="0"/>
              <a:t>“ordinary” arrays with integer </a:t>
            </a:r>
            <a:r>
              <a:rPr lang="en-US" smtClean="0"/>
              <a:t>indexes, </a:t>
            </a:r>
            <a:r>
              <a:rPr lang="en-US" smtClean="0"/>
              <a:t>or as </a:t>
            </a:r>
            <a:r>
              <a:rPr lang="en-US" smtClean="0"/>
              <a:t>a list of key/value </a:t>
            </a:r>
            <a:r>
              <a:rPr lang="en-US" smtClean="0"/>
              <a:t>pairs.</a:t>
            </a:r>
          </a:p>
          <a:p>
            <a:r>
              <a:rPr lang="en-US"/>
              <a:t>PHP uses the dot operator (.) to concatenate strings, not the + operator.</a:t>
            </a:r>
          </a:p>
          <a:p>
            <a:pPr marL="0" indent="0">
              <a:buNone/>
            </a:pPr>
            <a:endParaRPr lang="en-US"/>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
        <p:nvSpPr>
          <p:cNvPr id="5" name="Rectangle 4"/>
          <p:cNvSpPr/>
          <p:nvPr/>
        </p:nvSpPr>
        <p:spPr>
          <a:xfrm>
            <a:off x="4433180" y="3244334"/>
            <a:ext cx="277640" cy="369332"/>
          </a:xfrm>
          <a:prstGeom prst="rect">
            <a:avLst/>
          </a:prstGeom>
        </p:spPr>
        <p:txBody>
          <a:bodyPr wrap="none">
            <a:spAutoFit/>
          </a:bodyPr>
          <a:lstStyle/>
          <a:p>
            <a:r>
              <a:rPr lang="en-US"/>
              <a:t>"</a:t>
            </a:r>
          </a:p>
        </p:txBody>
      </p:sp>
    </p:spTree>
    <p:extLst>
      <p:ext uri="{BB962C8B-B14F-4D97-AF65-F5344CB8AC3E}">
        <p14:creationId xmlns:p14="http://schemas.microsoft.com/office/powerpoint/2010/main" val="198418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Experimenting with PHP</a:t>
            </a:r>
            <a:endParaRPr lang="en-US"/>
          </a:p>
        </p:txBody>
      </p:sp>
      <p:sp>
        <p:nvSpPr>
          <p:cNvPr id="3" name="Content Placeholder 2"/>
          <p:cNvSpPr>
            <a:spLocks noGrp="1"/>
          </p:cNvSpPr>
          <p:nvPr>
            <p:ph idx="1"/>
          </p:nvPr>
        </p:nvSpPr>
        <p:spPr/>
        <p:txBody>
          <a:bodyPr>
            <a:normAutofit fontScale="92500" lnSpcReduction="10000"/>
          </a:bodyPr>
          <a:lstStyle/>
          <a:p>
            <a:r>
              <a:rPr lang="en-US" smtClean="0"/>
              <a:t>If you have an account on a server where PHP is available, log in and enter the following command in a command window:</a:t>
            </a:r>
            <a:br>
              <a:rPr lang="en-US" smtClean="0"/>
            </a:br>
            <a:r>
              <a:rPr lang="en-US">
                <a:latin typeface="Courier New" panose="02070309020205020404" pitchFamily="49" charset="0"/>
                <a:cs typeface="Courier New" panose="02070309020205020404" pitchFamily="49" charset="0"/>
              </a:rPr>
              <a:t>$</a:t>
            </a:r>
            <a:r>
              <a:rPr lang="en-US" smtClean="0">
                <a:latin typeface="Courier New" panose="02070309020205020404" pitchFamily="49" charset="0"/>
                <a:cs typeface="Courier New" panose="02070309020205020404" pitchFamily="49" charset="0"/>
              </a:rPr>
              <a:t> php –a</a:t>
            </a:r>
          </a:p>
          <a:p>
            <a:r>
              <a:rPr lang="en-US" smtClean="0"/>
              <a:t>This should give you a PHP prompt where you can enter PHP statements and experiment with the language.</a:t>
            </a:r>
          </a:p>
          <a:p>
            <a:r>
              <a:rPr lang="en-US" smtClean="0"/>
              <a:t>Example:</a:t>
            </a:r>
            <a:br>
              <a:rPr lang="en-US" smtClean="0"/>
            </a:br>
            <a:r>
              <a:rPr lang="en-US" smtClean="0">
                <a:latin typeface="Courier New" panose="02070309020205020404" pitchFamily="49" charset="0"/>
                <a:cs typeface="Courier New" panose="02070309020205020404" pitchFamily="49" charset="0"/>
              </a:rPr>
              <a:t>php &gt; echo "Hello world!\n";</a:t>
            </a:r>
            <a:br>
              <a:rPr lang="en-US" smtClean="0">
                <a:latin typeface="Courier New" panose="02070309020205020404" pitchFamily="49" charset="0"/>
                <a:cs typeface="Courier New" panose="02070309020205020404" pitchFamily="49" charset="0"/>
              </a:rPr>
            </a:br>
            <a:r>
              <a:rPr lang="en-US" smtClean="0">
                <a:latin typeface="Courier New" panose="02070309020205020404" pitchFamily="49" charset="0"/>
                <a:cs typeface="Courier New" panose="02070309020205020404" pitchFamily="49" charset="0"/>
              </a:rPr>
              <a:t>Hello, world!</a:t>
            </a:r>
            <a:endParaRPr lang="en-US">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nb-NO" smtClean="0"/>
              <a:t>Chapter 8: PHP for Server-Side Preprocessing</a:t>
            </a:r>
            <a:endParaRPr lang="en-US" dirty="0"/>
          </a:p>
        </p:txBody>
      </p:sp>
    </p:spTree>
    <p:extLst>
      <p:ext uri="{BB962C8B-B14F-4D97-AF65-F5344CB8AC3E}">
        <p14:creationId xmlns:p14="http://schemas.microsoft.com/office/powerpoint/2010/main" val="757855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8795</TotalTime>
  <Words>5187</Words>
  <Application>Microsoft Office PowerPoint</Application>
  <PresentationFormat>On-screen Show (4:3)</PresentationFormat>
  <Paragraphs>638</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PHP for Server-Side Preprocessing</vt:lpstr>
      <vt:lpstr>Overview and Objectives (1 of 2)</vt:lpstr>
      <vt:lpstr>Overview and Objectives (2 of 2)</vt:lpstr>
      <vt:lpstr>PHP History</vt:lpstr>
      <vt:lpstr>Some PHP Milestones</vt:lpstr>
      <vt:lpstr>PHP as a Server-Side Scripting Language</vt:lpstr>
      <vt:lpstr>Just a Few PHPLanguage Facts</vt:lpstr>
      <vt:lpstr>But … a Few PHPLanguage Gotchas</vt:lpstr>
      <vt:lpstr>Experimenting with PHP</vt:lpstr>
      <vt:lpstr>PHP: A Simple Example welcome.php</vt:lpstr>
      <vt:lpstr>A Browser Display of welcome.php</vt:lpstr>
      <vt:lpstr>Diving Right In: What do we see in welcome.php?</vt:lpstr>
      <vt:lpstr>A Browser Display of welcome_refresh.php</vt:lpstr>
      <vt:lpstr>The Markup (1 of 2) for welcome_refresh.php</vt:lpstr>
      <vt:lpstr>The Markup (2 of 2) for welcome_refresh.php</vt:lpstr>
      <vt:lpstr>A Browser Display of welcome_ajax.php</vt:lpstr>
      <vt:lpstr>The Markup (1 of 3) for welcome_ajax.php</vt:lpstr>
      <vt:lpstr>The Markup (2 of 3) for welcome_ajax.php</vt:lpstr>
      <vt:lpstr>The Markup (3 of 3) for welcome_ajax.php</vt:lpstr>
      <vt:lpstr>A Browser Display of index.php: Now Contains A Welcome Message, with Date and Time from the PHP Script Output</vt:lpstr>
      <vt:lpstr>A Browser Display of test_get.html</vt:lpstr>
      <vt:lpstr>The test_get.html File</vt:lpstr>
      <vt:lpstr>The test_get.php File (Part 1 of 2)</vt:lpstr>
      <vt:lpstr>The test_get.php File (Part 2 of 2)</vt:lpstr>
      <vt:lpstr>A Typical Result of Processing the Data from test_get.html with test_get.php</vt:lpstr>
      <vt:lpstr>A Typical Result of Running get_is_the_default.php</vt:lpstr>
      <vt:lpstr>What about POST?</vt:lpstr>
      <vt:lpstr>GET vs. POST Usage Guidelines</vt:lpstr>
      <vt:lpstr>Our New Index File: index.php (1 of 2)</vt:lpstr>
      <vt:lpstr>Our new index file: index.php (2 of 2)</vt:lpstr>
      <vt:lpstr>Markup (Part 1 of 2) from Our New banner.php: Extends the previous logo.html</vt:lpstr>
      <vt:lpstr>Markup (Part 2 of 2) from Our New banner.php: Extends the previous logo.html</vt:lpstr>
      <vt:lpstr>A Firefox browser display of feedbackForm.php</vt:lpstr>
      <vt:lpstr>The Revised form Tag in feedbackForm.html Invokes a Server-Side PHP Script for Processing When the Input Data is Valid</vt:lpstr>
      <vt:lpstr>A Browser Display of Processing from feedbackFormProcess.php Showing Confirmation to the User That the Feedback Form Input Has in Fact Been Received</vt:lpstr>
      <vt:lpstr>An Email Display Showing the Email Received by the Client as a Result of the Form Being Processed by feedbackFormProcess.php</vt:lpstr>
      <vt:lpstr>An Email Display Showing the Email Received by the Business as a Result of the Form Being Processed by processFeedback.php</vt:lpstr>
      <vt:lpstr>A Typical Feedback Message, with Date of Submission, As It Is Stored on the Server in a Log File Called feedback.txt in the Subdirectory nature/data</vt:lpstr>
      <vt:lpstr>PHP Code to Process Feedback in feedbackFormProcess.php (1 of 4)</vt:lpstr>
      <vt:lpstr>PHP Code to Process Feedback in feedbackFormProcess.php (2 of 4)</vt:lpstr>
      <vt:lpstr>PHP Code to Process Feedback in feedbackFormProcess.php (3 of 4)</vt:lpstr>
      <vt:lpstr>PHP Code to Process Feedback in feedbackFormProcess.php (4 of 4)</vt:lpstr>
      <vt:lpstr>A browser display of bmiForm.php</vt:lpstr>
      <vt:lpstr>The Revised form Tag Which Invokesa PHP Script for Processing the Form Data from bmiForm.php</vt:lpstr>
      <vt:lpstr>A browser Display of Processing from bmiFormProcess.php</vt:lpstr>
      <vt:lpstr>E-mail Received by the Client As a Result of Processing from bmiFormProcessBMI.php</vt:lpstr>
      <vt:lpstr>PHP Code to Process BMI in bmiFormProcess.php</vt:lpstr>
      <vt:lpstr>PHP Programmer-defined Functions (1 of 4)</vt:lpstr>
      <vt:lpstr>PHP Programmer-defined Functions (2 of 4)</vt:lpstr>
      <vt:lpstr>PHP Programmer-defined Functions (3 of 4)</vt:lpstr>
      <vt:lpstr>PHP Programmer-defined Functions (4 of 4)</vt:lpstr>
      <vt:lpstr>Notes on PHP Development and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Scene</dc:title>
  <dc:creator>Porter Scobey</dc:creator>
  <cp:lastModifiedBy>Porter Scobey</cp:lastModifiedBy>
  <cp:revision>310</cp:revision>
  <cp:lastPrinted>2015-11-04T21:06:21Z</cp:lastPrinted>
  <dcterms:created xsi:type="dcterms:W3CDTF">2011-06-30T20:22:55Z</dcterms:created>
  <dcterms:modified xsi:type="dcterms:W3CDTF">2016-04-21T14:51:16Z</dcterms:modified>
</cp:coreProperties>
</file>